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0" r:id="rId1"/>
  </p:sldMasterIdLst>
  <p:notesMasterIdLst>
    <p:notesMasterId r:id="rId72"/>
  </p:notesMasterIdLst>
  <p:handoutMasterIdLst>
    <p:handoutMasterId r:id="rId73"/>
  </p:handoutMasterIdLst>
  <p:sldIdLst>
    <p:sldId id="654" r:id="rId2"/>
    <p:sldId id="742" r:id="rId3"/>
    <p:sldId id="750" r:id="rId4"/>
    <p:sldId id="744" r:id="rId5"/>
    <p:sldId id="722" r:id="rId6"/>
    <p:sldId id="743" r:id="rId7"/>
    <p:sldId id="786" r:id="rId8"/>
    <p:sldId id="746" r:id="rId9"/>
    <p:sldId id="728" r:id="rId10"/>
    <p:sldId id="735" r:id="rId11"/>
    <p:sldId id="802" r:id="rId12"/>
    <p:sldId id="787" r:id="rId13"/>
    <p:sldId id="736" r:id="rId14"/>
    <p:sldId id="737" r:id="rId15"/>
    <p:sldId id="798" r:id="rId16"/>
    <p:sldId id="794" r:id="rId17"/>
    <p:sldId id="803" r:id="rId18"/>
    <p:sldId id="815" r:id="rId19"/>
    <p:sldId id="751" r:id="rId20"/>
    <p:sldId id="808" r:id="rId21"/>
    <p:sldId id="752" r:id="rId22"/>
    <p:sldId id="753" r:id="rId23"/>
    <p:sldId id="807" r:id="rId24"/>
    <p:sldId id="809" r:id="rId25"/>
    <p:sldId id="810" r:id="rId26"/>
    <p:sldId id="755" r:id="rId27"/>
    <p:sldId id="756" r:id="rId28"/>
    <p:sldId id="757" r:id="rId29"/>
    <p:sldId id="758" r:id="rId30"/>
    <p:sldId id="759" r:id="rId31"/>
    <p:sldId id="811" r:id="rId32"/>
    <p:sldId id="812" r:id="rId33"/>
    <p:sldId id="795" r:id="rId34"/>
    <p:sldId id="761" r:id="rId35"/>
    <p:sldId id="762" r:id="rId36"/>
    <p:sldId id="805" r:id="rId37"/>
    <p:sldId id="788" r:id="rId38"/>
    <p:sldId id="766" r:id="rId39"/>
    <p:sldId id="767" r:id="rId40"/>
    <p:sldId id="768" r:id="rId41"/>
    <p:sldId id="774" r:id="rId42"/>
    <p:sldId id="769" r:id="rId43"/>
    <p:sldId id="770" r:id="rId44"/>
    <p:sldId id="771" r:id="rId45"/>
    <p:sldId id="814" r:id="rId46"/>
    <p:sldId id="772" r:id="rId47"/>
    <p:sldId id="773" r:id="rId48"/>
    <p:sldId id="796" r:id="rId49"/>
    <p:sldId id="806" r:id="rId50"/>
    <p:sldId id="775" r:id="rId51"/>
    <p:sldId id="789" r:id="rId52"/>
    <p:sldId id="776" r:id="rId53"/>
    <p:sldId id="777" r:id="rId54"/>
    <p:sldId id="778" r:id="rId55"/>
    <p:sldId id="738" r:id="rId56"/>
    <p:sldId id="748" r:id="rId57"/>
    <p:sldId id="797" r:id="rId58"/>
    <p:sldId id="725" r:id="rId59"/>
    <p:sldId id="747" r:id="rId60"/>
    <p:sldId id="779" r:id="rId61"/>
    <p:sldId id="780" r:id="rId62"/>
    <p:sldId id="781" r:id="rId63"/>
    <p:sldId id="799" r:id="rId64"/>
    <p:sldId id="783" r:id="rId65"/>
    <p:sldId id="790" r:id="rId66"/>
    <p:sldId id="791" r:id="rId67"/>
    <p:sldId id="792" r:id="rId68"/>
    <p:sldId id="793" r:id="rId69"/>
    <p:sldId id="730" r:id="rId70"/>
    <p:sldId id="726" r:id="rId71"/>
  </p:sldIdLst>
  <p:sldSz cx="9144000" cy="6858000" type="screen4x3"/>
  <p:notesSz cx="7010400" cy="9296400"/>
  <p:custDataLst>
    <p:tags r:id="rId7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A. Santos" initials="EA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60C30"/>
    <a:srgbClr val="CAE3E9"/>
    <a:srgbClr val="ED1B24"/>
    <a:srgbClr val="FF3300"/>
    <a:srgbClr val="996633"/>
    <a:srgbClr val="24AE8D"/>
    <a:srgbClr val="FFCC00"/>
    <a:srgbClr val="773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2" autoAdjust="0"/>
    <p:restoredTop sz="88113" autoAdjust="0"/>
  </p:normalViewPr>
  <p:slideViewPr>
    <p:cSldViewPr snapToGrid="0">
      <p:cViewPr varScale="1">
        <p:scale>
          <a:sx n="118" d="100"/>
          <a:sy n="118" d="100"/>
        </p:scale>
        <p:origin x="1282" y="48"/>
      </p:cViewPr>
      <p:guideLst>
        <p:guide orient="horz" pos="2160"/>
        <p:guide pos="2880"/>
        <p:guide pos="29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932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932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932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4C0AA5-AD25-4F11-98F1-D7915D1C712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863" eaLnBrk="1" hangingPunct="1">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863" eaLnBrk="1" hangingPunct="1">
              <a:defRPr sz="1200"/>
            </a:lvl1pPr>
          </a:lstStyle>
          <a:p>
            <a:pPr>
              <a:defRPr/>
            </a:pPr>
            <a:fld id="{13B107B4-1188-4F60-A6A7-CDC22EA92FE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849784-698F-4232-A90D-9B803A6A7557}" type="slidenum">
              <a:rPr lang="en-US" altLang="en-US" smtClean="0"/>
              <a:pPr>
                <a:spcBef>
                  <a:spcPct val="0"/>
                </a:spcBef>
              </a:pPr>
              <a:t>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smtClean="0">
                <a:latin typeface="Arial" panose="020B0604020202020204" pitchFamily="34" charset="0"/>
              </a:rPr>
              <a:t>Welcome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US" altLang="en-US" dirty="0"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1A659-4099-42BE-A27A-5B4EA9B6D9B2}" type="slidenum">
              <a:rPr lang="en-US" altLang="en-US" smtClean="0"/>
              <a:pPr>
                <a:spcBef>
                  <a:spcPct val="0"/>
                </a:spcBef>
              </a:pPr>
              <a:t>58</a:t>
            </a:fld>
            <a:endParaRPr lang="en-US" altLang="en-US" dirty="0" smtClean="0"/>
          </a:p>
        </p:txBody>
      </p:sp>
    </p:spTree>
    <p:extLst>
      <p:ext uri="{BB962C8B-B14F-4D97-AF65-F5344CB8AC3E}">
        <p14:creationId xmlns:p14="http://schemas.microsoft.com/office/powerpoint/2010/main" val="185096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US" altLang="en-US" dirty="0"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1A659-4099-42BE-A27A-5B4EA9B6D9B2}" type="slidenum">
              <a:rPr lang="en-US" altLang="en-US" smtClean="0"/>
              <a:pPr>
                <a:spcBef>
                  <a:spcPct val="0"/>
                </a:spcBef>
              </a:pPr>
              <a:t>69</a:t>
            </a:fld>
            <a:endParaRPr lang="en-US" altLang="en-US" dirty="0" smtClean="0"/>
          </a:p>
        </p:txBody>
      </p:sp>
    </p:spTree>
    <p:extLst>
      <p:ext uri="{BB962C8B-B14F-4D97-AF65-F5344CB8AC3E}">
        <p14:creationId xmlns:p14="http://schemas.microsoft.com/office/powerpoint/2010/main" val="132337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US" altLang="en-US" dirty="0"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1A659-4099-42BE-A27A-5B4EA9B6D9B2}" type="slidenum">
              <a:rPr lang="en-US" altLang="en-US" smtClean="0"/>
              <a:pPr>
                <a:spcBef>
                  <a:spcPct val="0"/>
                </a:spcBef>
              </a:pPr>
              <a:t>70</a:t>
            </a:fld>
            <a:endParaRPr lang="en-US" altLang="en-US" dirty="0" smtClean="0"/>
          </a:p>
        </p:txBody>
      </p:sp>
    </p:spTree>
    <p:extLst>
      <p:ext uri="{BB962C8B-B14F-4D97-AF65-F5344CB8AC3E}">
        <p14:creationId xmlns:p14="http://schemas.microsoft.com/office/powerpoint/2010/main" val="226837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a:t>
            </a:fld>
            <a:endParaRPr lang="en-US" dirty="0"/>
          </a:p>
        </p:txBody>
      </p:sp>
    </p:spTree>
    <p:extLst>
      <p:ext uri="{BB962C8B-B14F-4D97-AF65-F5344CB8AC3E}">
        <p14:creationId xmlns:p14="http://schemas.microsoft.com/office/powerpoint/2010/main" val="245772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A27F3B-4663-4869-AFE0-4B8D5150F509}" type="slidenum">
              <a:rPr lang="en-US" altLang="en-US" smtClean="0"/>
              <a:pPr>
                <a:spcBef>
                  <a:spcPct val="0"/>
                </a:spcBef>
              </a:pPr>
              <a:t>5</a:t>
            </a:fld>
            <a:endParaRPr lang="en-US" altLang="en-US" dirty="0" smtClean="0"/>
          </a:p>
        </p:txBody>
      </p:sp>
    </p:spTree>
    <p:extLst>
      <p:ext uri="{BB962C8B-B14F-4D97-AF65-F5344CB8AC3E}">
        <p14:creationId xmlns:p14="http://schemas.microsoft.com/office/powerpoint/2010/main" val="144221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US" altLang="en-US" dirty="0" smtClean="0">
              <a:latin typeface="Arial" panose="020B0604020202020204" pitchFamily="34" charset="0"/>
            </a:endParaRPr>
          </a:p>
          <a:p>
            <a:pPr defTabSz="930275"/>
            <a:endParaRPr lang="en-US" altLang="en-US" dirty="0"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929BE3-A841-4496-B7EE-A1582214A1EF}" type="slidenum">
              <a:rPr lang="en-US" altLang="en-US" smtClean="0"/>
              <a:pPr>
                <a:spcBef>
                  <a:spcPct val="0"/>
                </a:spcBef>
              </a:pPr>
              <a:t>9</a:t>
            </a:fld>
            <a:endParaRPr lang="en-US" altLang="en-US" dirty="0" smtClean="0"/>
          </a:p>
        </p:txBody>
      </p:sp>
    </p:spTree>
    <p:extLst>
      <p:ext uri="{BB962C8B-B14F-4D97-AF65-F5344CB8AC3E}">
        <p14:creationId xmlns:p14="http://schemas.microsoft.com/office/powerpoint/2010/main" val="102122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10</a:t>
            </a:fld>
            <a:endParaRPr lang="en-US" dirty="0"/>
          </a:p>
        </p:txBody>
      </p:sp>
    </p:spTree>
    <p:extLst>
      <p:ext uri="{BB962C8B-B14F-4D97-AF65-F5344CB8AC3E}">
        <p14:creationId xmlns:p14="http://schemas.microsoft.com/office/powerpoint/2010/main" val="147965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13</a:t>
            </a:fld>
            <a:endParaRPr lang="en-US" dirty="0"/>
          </a:p>
        </p:txBody>
      </p:sp>
    </p:spTree>
    <p:extLst>
      <p:ext uri="{BB962C8B-B14F-4D97-AF65-F5344CB8AC3E}">
        <p14:creationId xmlns:p14="http://schemas.microsoft.com/office/powerpoint/2010/main" val="340750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14</a:t>
            </a:fld>
            <a:endParaRPr lang="en-US" dirty="0"/>
          </a:p>
        </p:txBody>
      </p:sp>
    </p:spTree>
    <p:extLst>
      <p:ext uri="{BB962C8B-B14F-4D97-AF65-F5344CB8AC3E}">
        <p14:creationId xmlns:p14="http://schemas.microsoft.com/office/powerpoint/2010/main" val="121194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Onsite practices MUST match what is outlined in the EIV P&amp;P. HUD identifies minimum frequencies for some reports but if your property choses to run them more frequently, then the EIV P&amp;P must be updated to reflect the onsite practices.</a:t>
            </a:r>
            <a:endParaRPr lang="en-US" dirty="0"/>
          </a:p>
        </p:txBody>
      </p:sp>
      <p:sp>
        <p:nvSpPr>
          <p:cNvPr id="4" name="Slide Number Placeholder 3"/>
          <p:cNvSpPr>
            <a:spLocks noGrp="1"/>
          </p:cNvSpPr>
          <p:nvPr>
            <p:ph type="sldNum" sz="quarter" idx="10"/>
          </p:nvPr>
        </p:nvSpPr>
        <p:spPr/>
        <p:txBody>
          <a:bodyPr/>
          <a:lstStyle/>
          <a:p>
            <a:pPr>
              <a:defRPr/>
            </a:pPr>
            <a:fld id="{13B107B4-1188-4F60-A6A7-CDC22EA92FE6}" type="slidenum">
              <a:rPr lang="en-US" altLang="en-US" smtClean="0"/>
              <a:pPr>
                <a:defRPr/>
              </a:pPr>
              <a:t>49</a:t>
            </a:fld>
            <a:endParaRPr lang="en-US" altLang="en-US" dirty="0"/>
          </a:p>
        </p:txBody>
      </p:sp>
    </p:spTree>
    <p:extLst>
      <p:ext uri="{BB962C8B-B14F-4D97-AF65-F5344CB8AC3E}">
        <p14:creationId xmlns:p14="http://schemas.microsoft.com/office/powerpoint/2010/main" val="364278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55</a:t>
            </a:fld>
            <a:endParaRPr lang="en-US" dirty="0"/>
          </a:p>
        </p:txBody>
      </p:sp>
    </p:spTree>
    <p:extLst>
      <p:ext uri="{BB962C8B-B14F-4D97-AF65-F5344CB8AC3E}">
        <p14:creationId xmlns:p14="http://schemas.microsoft.com/office/powerpoint/2010/main" val="336327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 name="Rectangle 10"/>
          <p:cNvSpPr/>
          <p:nvPr/>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6" name="Rectangle 10"/>
          <p:cNvSpPr/>
          <p:nvPr/>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7" name="Rectangle 6"/>
          <p:cNvSpPr/>
          <p:nvPr/>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8" name="Rectangle 15"/>
          <p:cNvSpPr>
            <a:spLocks noGrp="1"/>
          </p:cNvSpPr>
          <p:nvPr>
            <p:ph type="sldNum" sz="quarter" idx="10"/>
          </p:nvPr>
        </p:nvSpPr>
        <p:spPr>
          <a:xfrm>
            <a:off x="6477000" y="6477000"/>
            <a:ext cx="1020763" cy="304800"/>
          </a:xfrm>
        </p:spPr>
        <p:txBody>
          <a:bodyPr/>
          <a:lstStyle>
            <a:lvl1pPr>
              <a:defRPr/>
            </a:lvl1pPr>
          </a:lstStyle>
          <a:p>
            <a:pPr>
              <a:defRPr/>
            </a:pPr>
            <a:fld id="{90624450-D2D2-43CC-9D92-41E1C7420F5F}" type="slidenum">
              <a:rPr lang="en-US" altLang="en-US"/>
              <a:pPr>
                <a:defRPr/>
              </a:pPr>
              <a:t>‹#›</a:t>
            </a:fld>
            <a:endParaRPr lang="en-US" altLang="en-US" dirty="0"/>
          </a:p>
        </p:txBody>
      </p:sp>
      <p:sp>
        <p:nvSpPr>
          <p:cNvPr id="9" name="Rectangle 16"/>
          <p:cNvSpPr>
            <a:spLocks noGrp="1"/>
          </p:cNvSpPr>
          <p:nvPr>
            <p:ph type="ftr" sz="quarter" idx="11"/>
          </p:nvPr>
        </p:nvSpPr>
        <p:spPr/>
        <p:txBody>
          <a:bodyPr/>
          <a:lstStyle>
            <a:lvl1pPr>
              <a:defRPr/>
            </a:lvl1pPr>
            <a:extLst/>
          </a:lstStyle>
          <a:p>
            <a:pPr>
              <a:defRPr/>
            </a:pPr>
            <a:endParaRPr lang="en-US" dirty="0"/>
          </a:p>
        </p:txBody>
      </p:sp>
      <p:sp>
        <p:nvSpPr>
          <p:cNvPr id="10" name="Date Placeholder 9"/>
          <p:cNvSpPr>
            <a:spLocks noGrp="1"/>
          </p:cNvSpPr>
          <p:nvPr>
            <p:ph type="dt" sz="half" idx="12"/>
          </p:nvPr>
        </p:nvSpPr>
        <p:spPr>
          <a:xfrm>
            <a:off x="228600" y="6477000"/>
            <a:ext cx="1600200" cy="304800"/>
          </a:xfrm>
        </p:spPr>
        <p:txBody>
          <a:bodyPr anchor="ctr"/>
          <a:lstStyle>
            <a:lvl1pPr algn="l">
              <a:defRPr>
                <a:solidFill>
                  <a:srgbClr val="A0A0A0"/>
                </a:solidFill>
              </a:defRPr>
            </a:lvl1pPr>
            <a:extLst/>
          </a:lstStyle>
          <a:p>
            <a:pPr>
              <a:defRPr/>
            </a:pPr>
            <a:endParaRPr lang="en-US" dirty="0"/>
          </a:p>
        </p:txBody>
      </p:sp>
    </p:spTree>
    <p:extLst>
      <p:ext uri="{BB962C8B-B14F-4D97-AF65-F5344CB8AC3E}">
        <p14:creationId xmlns:p14="http://schemas.microsoft.com/office/powerpoint/2010/main" val="44476251"/>
      </p:ext>
    </p:extLst>
  </p:cSld>
  <p:clrMapOvr>
    <a:masterClrMapping/>
  </p:clrMapOvr>
  <p:transition spd="slow">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5" name="Rectangle 11"/>
          <p:cNvSpPr>
            <a:spLocks noGrp="1"/>
          </p:cNvSpPr>
          <p:nvPr>
            <p:ph sz="quarter" idx="15"/>
          </p:nvPr>
        </p:nvSpPr>
        <p:spPr>
          <a:xfrm>
            <a:off x="301752" y="609600"/>
            <a:ext cx="8074152"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8"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3"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4"/>
          <p:cNvSpPr>
            <a:spLocks noGrp="1"/>
          </p:cNvSpPr>
          <p:nvPr>
            <p:ph type="dt" sz="half" idx="22"/>
          </p:nvPr>
        </p:nvSpPr>
        <p:spPr/>
        <p:txBody>
          <a:bodyPr/>
          <a:lstStyle>
            <a:lvl1pPr>
              <a:defRPr/>
            </a:lvl1pPr>
          </a:lstStyle>
          <a:p>
            <a:pPr>
              <a:defRPr/>
            </a:pPr>
            <a:endParaRPr lang="en-US" dirty="0"/>
          </a:p>
        </p:txBody>
      </p:sp>
      <p:sp>
        <p:nvSpPr>
          <p:cNvPr id="10" name="Rectangle 6"/>
          <p:cNvSpPr>
            <a:spLocks noGrp="1"/>
          </p:cNvSpPr>
          <p:nvPr>
            <p:ph type="sldNum" sz="quarter" idx="23"/>
          </p:nvPr>
        </p:nvSpPr>
        <p:spPr/>
        <p:txBody>
          <a:bodyPr/>
          <a:lstStyle>
            <a:lvl1pPr>
              <a:defRPr/>
            </a:lvl1pPr>
          </a:lstStyle>
          <a:p>
            <a:pPr>
              <a:defRPr/>
            </a:pPr>
            <a:fld id="{DF971050-E2D2-4757-B34A-8EC0C255CF42}" type="slidenum">
              <a:rPr lang="en-US" altLang="en-US"/>
              <a:pPr>
                <a:defRPr/>
              </a:pPr>
              <a:t>‹#›</a:t>
            </a:fld>
            <a:endParaRPr lang="en-US" altLang="en-US" dirty="0"/>
          </a:p>
        </p:txBody>
      </p:sp>
      <p:sp>
        <p:nvSpPr>
          <p:cNvPr id="11" name="Rectangle 12"/>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3857017930"/>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16"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7"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0"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4" name="Rectangle 11"/>
          <p:cNvSpPr>
            <a:spLocks noGrp="1"/>
          </p:cNvSpPr>
          <p:nvPr>
            <p:ph sz="quarter" idx="19"/>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6"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2"/>
          </p:nvPr>
        </p:nvSpPr>
        <p:spPr/>
        <p:txBody>
          <a:bodyPr/>
          <a:lstStyle>
            <a:lvl1pPr>
              <a:defRPr/>
            </a:lvl1pPr>
          </a:lstStyle>
          <a:p>
            <a:pPr>
              <a:defRPr/>
            </a:pPr>
            <a:endParaRPr lang="en-US" dirty="0"/>
          </a:p>
        </p:txBody>
      </p:sp>
      <p:sp>
        <p:nvSpPr>
          <p:cNvPr id="12" name="Rectangle 6"/>
          <p:cNvSpPr>
            <a:spLocks noGrp="1"/>
          </p:cNvSpPr>
          <p:nvPr>
            <p:ph type="sldNum" sz="quarter" idx="23"/>
          </p:nvPr>
        </p:nvSpPr>
        <p:spPr/>
        <p:txBody>
          <a:bodyPr/>
          <a:lstStyle>
            <a:lvl1pPr>
              <a:defRPr/>
            </a:lvl1pPr>
          </a:lstStyle>
          <a:p>
            <a:pPr>
              <a:defRPr/>
            </a:pPr>
            <a:fld id="{61F69438-A97A-44FC-B615-69EA325299BC}" type="slidenum">
              <a:rPr lang="en-US" altLang="en-US"/>
              <a:pPr>
                <a:defRPr/>
              </a:pPr>
              <a:t>‹#›</a:t>
            </a:fld>
            <a:endParaRPr lang="en-US" altLang="en-US" dirty="0"/>
          </a:p>
        </p:txBody>
      </p:sp>
      <p:sp>
        <p:nvSpPr>
          <p:cNvPr id="13" name="Rectangle 12"/>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699136888"/>
      </p:ext>
    </p:extLst>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smtClean="0"/>
              <a:t>Click to edit Master title style</a:t>
            </a:r>
            <a:endParaRPr lang="en-US"/>
          </a:p>
        </p:txBody>
      </p:sp>
      <p:sp>
        <p:nvSpPr>
          <p:cNvPr id="10"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8" name="Rectangle 11"/>
          <p:cNvSpPr>
            <a:spLocks noGrp="1"/>
          </p:cNvSpPr>
          <p:nvPr>
            <p:ph sz="quarter" idx="16"/>
          </p:nvPr>
        </p:nvSpPr>
        <p:spPr>
          <a:xfrm>
            <a:off x="44196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0"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3" name="Rectangle 11"/>
          <p:cNvSpPr>
            <a:spLocks noGrp="1"/>
          </p:cNvSpPr>
          <p:nvPr>
            <p:ph sz="quarter" idx="18"/>
          </p:nvPr>
        </p:nvSpPr>
        <p:spPr>
          <a:xfrm>
            <a:off x="44165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5" name="Rectangle 11"/>
          <p:cNvSpPr>
            <a:spLocks noGrp="1"/>
          </p:cNvSpPr>
          <p:nvPr>
            <p:ph sz="quarter" idx="20"/>
          </p:nvPr>
        </p:nvSpPr>
        <p:spPr>
          <a:xfrm>
            <a:off x="44196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dirty="0"/>
          </a:p>
        </p:txBody>
      </p:sp>
      <p:sp>
        <p:nvSpPr>
          <p:cNvPr id="16" name="Rectangle 6"/>
          <p:cNvSpPr>
            <a:spLocks noGrp="1"/>
          </p:cNvSpPr>
          <p:nvPr>
            <p:ph type="sldNum" sz="quarter" idx="22"/>
          </p:nvPr>
        </p:nvSpPr>
        <p:spPr/>
        <p:txBody>
          <a:bodyPr/>
          <a:lstStyle>
            <a:lvl1pPr>
              <a:defRPr/>
            </a:lvl1pPr>
          </a:lstStyle>
          <a:p>
            <a:pPr>
              <a:defRPr/>
            </a:pPr>
            <a:fld id="{89B7EBED-40DE-4E01-9B7D-5238DD2C16C8}" type="slidenum">
              <a:rPr lang="en-US" altLang="en-US"/>
              <a:pPr>
                <a:defRPr/>
              </a:pPr>
              <a:t>‹#›</a:t>
            </a:fld>
            <a:endParaRPr lang="en-US" altLang="en-US" dirty="0"/>
          </a:p>
        </p:txBody>
      </p:sp>
      <p:sp>
        <p:nvSpPr>
          <p:cNvPr id="17" name="Rectangle 12"/>
          <p:cNvSpPr>
            <a:spLocks noGrp="1"/>
          </p:cNvSpPr>
          <p:nvPr>
            <p:ph type="ftr" sz="quarter" idx="23"/>
          </p:nvPr>
        </p:nvSpPr>
        <p:spPr/>
        <p:txBody>
          <a:bodyPr/>
          <a:lstStyle>
            <a:lvl1pPr>
              <a:defRPr/>
            </a:lvl1pPr>
          </a:lstStyle>
          <a:p>
            <a:pPr>
              <a:defRPr/>
            </a:pPr>
            <a:endParaRPr lang="en-US" dirty="0"/>
          </a:p>
        </p:txBody>
      </p:sp>
    </p:spTree>
    <p:extLst>
      <p:ext uri="{BB962C8B-B14F-4D97-AF65-F5344CB8AC3E}">
        <p14:creationId xmlns:p14="http://schemas.microsoft.com/office/powerpoint/2010/main" val="3745240857"/>
      </p:ext>
    </p:extLst>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18" name="Rectangle 8"/>
          <p:cNvSpPr>
            <a:spLocks noGrp="1"/>
          </p:cNvSpPr>
          <p:nvPr>
            <p:ph type="body" sz="quarter" idx="13"/>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1" name="Rectangle 11"/>
          <p:cNvSpPr>
            <a:spLocks noGrp="1"/>
          </p:cNvSpPr>
          <p:nvPr>
            <p:ph sz="quarter" idx="15"/>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0" name="Rectangle 11"/>
          <p:cNvSpPr>
            <a:spLocks noGrp="1"/>
          </p:cNvSpPr>
          <p:nvPr>
            <p:ph sz="quarter" idx="16"/>
          </p:nvPr>
        </p:nvSpPr>
        <p:spPr>
          <a:xfrm>
            <a:off x="3048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4" name="Rectangle 11"/>
          <p:cNvSpPr>
            <a:spLocks noGrp="1"/>
          </p:cNvSpPr>
          <p:nvPr>
            <p:ph sz="quarter" idx="18"/>
          </p:nvPr>
        </p:nvSpPr>
        <p:spPr>
          <a:xfrm>
            <a:off x="3017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6" name="Rectangle 11"/>
          <p:cNvSpPr>
            <a:spLocks noGrp="1"/>
          </p:cNvSpPr>
          <p:nvPr>
            <p:ph sz="quarter" idx="20"/>
          </p:nvPr>
        </p:nvSpPr>
        <p:spPr>
          <a:xfrm>
            <a:off x="3048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dirty="0"/>
          </a:p>
        </p:txBody>
      </p:sp>
      <p:sp>
        <p:nvSpPr>
          <p:cNvPr id="12" name="Rectangle 6"/>
          <p:cNvSpPr>
            <a:spLocks noGrp="1"/>
          </p:cNvSpPr>
          <p:nvPr>
            <p:ph type="sldNum" sz="quarter" idx="22"/>
          </p:nvPr>
        </p:nvSpPr>
        <p:spPr/>
        <p:txBody>
          <a:bodyPr/>
          <a:lstStyle>
            <a:lvl1pPr>
              <a:defRPr/>
            </a:lvl1pPr>
          </a:lstStyle>
          <a:p>
            <a:pPr>
              <a:defRPr/>
            </a:pPr>
            <a:fld id="{BFB33526-49E1-41A4-9E11-B8F92EC0D09B}" type="slidenum">
              <a:rPr lang="en-US" altLang="en-US"/>
              <a:pPr>
                <a:defRPr/>
              </a:pPr>
              <a:t>‹#›</a:t>
            </a:fld>
            <a:endParaRPr lang="en-US" altLang="en-US" dirty="0"/>
          </a:p>
        </p:txBody>
      </p:sp>
      <p:sp>
        <p:nvSpPr>
          <p:cNvPr id="17" name="Rectangle 12"/>
          <p:cNvSpPr>
            <a:spLocks noGrp="1"/>
          </p:cNvSpPr>
          <p:nvPr>
            <p:ph type="ftr" sz="quarter" idx="23"/>
          </p:nvPr>
        </p:nvSpPr>
        <p:spPr/>
        <p:txBody>
          <a:bodyPr/>
          <a:lstStyle>
            <a:lvl1pPr>
              <a:defRPr/>
            </a:lvl1pPr>
          </a:lstStyle>
          <a:p>
            <a:pPr>
              <a:defRPr/>
            </a:pPr>
            <a:endParaRPr lang="en-US" dirty="0"/>
          </a:p>
        </p:txBody>
      </p:sp>
    </p:spTree>
    <p:extLst>
      <p:ext uri="{BB962C8B-B14F-4D97-AF65-F5344CB8AC3E}">
        <p14:creationId xmlns:p14="http://schemas.microsoft.com/office/powerpoint/2010/main" val="201553508"/>
      </p:ext>
    </p:extLst>
  </p:cSld>
  <p:clrMapOvr>
    <a:masterClrMapping/>
  </p:clrMapOvr>
  <p:transition spd="slow">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smtClean="0"/>
              <a:t>Click to edit Master title style</a:t>
            </a:r>
            <a:endParaRPr lang="en-US"/>
          </a:p>
        </p:txBody>
      </p:sp>
      <p:sp>
        <p:nvSpPr>
          <p:cNvPr id="23"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4"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6"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9" name="Rectangle 11"/>
          <p:cNvSpPr>
            <a:spLocks noGrp="1"/>
          </p:cNvSpPr>
          <p:nvPr>
            <p:ph sz="quarter" idx="18"/>
          </p:nvPr>
        </p:nvSpPr>
        <p:spPr>
          <a:xfrm>
            <a:off x="44196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32" name="Rectangle 11"/>
          <p:cNvSpPr>
            <a:spLocks noGrp="1"/>
          </p:cNvSpPr>
          <p:nvPr>
            <p:ph sz="quarter" idx="20"/>
          </p:nvPr>
        </p:nvSpPr>
        <p:spPr>
          <a:xfrm>
            <a:off x="44165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34" name="Rectangle 11"/>
          <p:cNvSpPr>
            <a:spLocks noGrp="1"/>
          </p:cNvSpPr>
          <p:nvPr>
            <p:ph sz="quarter" idx="22"/>
          </p:nvPr>
        </p:nvSpPr>
        <p:spPr>
          <a:xfrm>
            <a:off x="44196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4"/>
          <p:cNvSpPr>
            <a:spLocks noGrp="1"/>
          </p:cNvSpPr>
          <p:nvPr>
            <p:ph type="dt" sz="half" idx="23"/>
          </p:nvPr>
        </p:nvSpPr>
        <p:spPr/>
        <p:txBody>
          <a:bodyPr/>
          <a:lstStyle>
            <a:lvl1pPr>
              <a:defRPr/>
            </a:lvl1pPr>
          </a:lstStyle>
          <a:p>
            <a:pPr>
              <a:defRPr/>
            </a:pPr>
            <a:endParaRPr lang="en-US" dirty="0"/>
          </a:p>
        </p:txBody>
      </p:sp>
      <p:sp>
        <p:nvSpPr>
          <p:cNvPr id="14" name="Rectangle 6"/>
          <p:cNvSpPr>
            <a:spLocks noGrp="1"/>
          </p:cNvSpPr>
          <p:nvPr>
            <p:ph type="sldNum" sz="quarter" idx="24"/>
          </p:nvPr>
        </p:nvSpPr>
        <p:spPr/>
        <p:txBody>
          <a:bodyPr/>
          <a:lstStyle>
            <a:lvl1pPr>
              <a:defRPr/>
            </a:lvl1pPr>
          </a:lstStyle>
          <a:p>
            <a:pPr>
              <a:defRPr/>
            </a:pPr>
            <a:fld id="{4C263F00-4BB0-4FD8-B069-6DB413E58F9E}" type="slidenum">
              <a:rPr lang="en-US" altLang="en-US"/>
              <a:pPr>
                <a:defRPr/>
              </a:pPr>
              <a:t>‹#›</a:t>
            </a:fld>
            <a:endParaRPr lang="en-US" altLang="en-US" dirty="0"/>
          </a:p>
        </p:txBody>
      </p:sp>
      <p:sp>
        <p:nvSpPr>
          <p:cNvPr id="15" name="Rectangle 12"/>
          <p:cNvSpPr>
            <a:spLocks noGrp="1"/>
          </p:cNvSpPr>
          <p:nvPr>
            <p:ph type="ftr" sz="quarter" idx="25"/>
          </p:nvPr>
        </p:nvSpPr>
        <p:spPr/>
        <p:txBody>
          <a:bodyPr/>
          <a:lstStyle>
            <a:lvl1pPr>
              <a:defRPr/>
            </a:lvl1pPr>
          </a:lstStyle>
          <a:p>
            <a:pPr>
              <a:defRPr/>
            </a:pPr>
            <a:endParaRPr lang="en-US" dirty="0"/>
          </a:p>
        </p:txBody>
      </p:sp>
    </p:spTree>
    <p:extLst>
      <p:ext uri="{BB962C8B-B14F-4D97-AF65-F5344CB8AC3E}">
        <p14:creationId xmlns:p14="http://schemas.microsoft.com/office/powerpoint/2010/main" val="3571891816"/>
      </p:ext>
    </p:extLst>
  </p:cSld>
  <p:clrMapOvr>
    <a:masterClrMapping/>
  </p:clrMapOvr>
  <p:transition spd="slow">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21" name="Rectangle 8"/>
          <p:cNvSpPr>
            <a:spLocks noGrp="1"/>
          </p:cNvSpPr>
          <p:nvPr>
            <p:ph type="body" sz="quarter" idx="14"/>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2" name="Rectangle 11"/>
          <p:cNvSpPr>
            <a:spLocks noGrp="1"/>
          </p:cNvSpPr>
          <p:nvPr>
            <p:ph sz="quarter" idx="16"/>
          </p:nvPr>
        </p:nvSpPr>
        <p:spPr>
          <a:xfrm>
            <a:off x="307848"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6" name="Rectangle 11"/>
          <p:cNvSpPr>
            <a:spLocks noGrp="1"/>
          </p:cNvSpPr>
          <p:nvPr>
            <p:ph sz="quarter" idx="18"/>
          </p:nvPr>
        </p:nvSpPr>
        <p:spPr>
          <a:xfrm>
            <a:off x="304800"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8" name="Rectangle 11"/>
          <p:cNvSpPr>
            <a:spLocks noGrp="1"/>
          </p:cNvSpPr>
          <p:nvPr>
            <p:ph sz="quarter" idx="20"/>
          </p:nvPr>
        </p:nvSpPr>
        <p:spPr>
          <a:xfrm>
            <a:off x="307848"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3" name="Rectangle 11"/>
          <p:cNvSpPr>
            <a:spLocks noGrp="1"/>
          </p:cNvSpPr>
          <p:nvPr>
            <p:ph sz="quarter" idx="22"/>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6" name="Rectangle 11"/>
          <p:cNvSpPr>
            <a:spLocks noGrp="1"/>
          </p:cNvSpPr>
          <p:nvPr>
            <p:ph sz="quarter" idx="24"/>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4"/>
          <p:cNvSpPr>
            <a:spLocks noGrp="1"/>
          </p:cNvSpPr>
          <p:nvPr>
            <p:ph type="dt" sz="half" idx="25"/>
          </p:nvPr>
        </p:nvSpPr>
        <p:spPr/>
        <p:txBody>
          <a:bodyPr/>
          <a:lstStyle>
            <a:lvl1pPr>
              <a:defRPr/>
            </a:lvl1pPr>
          </a:lstStyle>
          <a:p>
            <a:pPr>
              <a:defRPr/>
            </a:pPr>
            <a:endParaRPr lang="en-US" dirty="0"/>
          </a:p>
        </p:txBody>
      </p:sp>
      <p:sp>
        <p:nvSpPr>
          <p:cNvPr id="17" name="Rectangle 6"/>
          <p:cNvSpPr>
            <a:spLocks noGrp="1"/>
          </p:cNvSpPr>
          <p:nvPr>
            <p:ph type="sldNum" sz="quarter" idx="26"/>
          </p:nvPr>
        </p:nvSpPr>
        <p:spPr/>
        <p:txBody>
          <a:bodyPr/>
          <a:lstStyle>
            <a:lvl1pPr>
              <a:defRPr/>
            </a:lvl1pPr>
          </a:lstStyle>
          <a:p>
            <a:pPr>
              <a:defRPr/>
            </a:pPr>
            <a:fld id="{820A7E8A-EE44-427D-9D5A-C9CC2680A621}" type="slidenum">
              <a:rPr lang="en-US" altLang="en-US"/>
              <a:pPr>
                <a:defRPr/>
              </a:pPr>
              <a:t>‹#›</a:t>
            </a:fld>
            <a:endParaRPr lang="en-US" altLang="en-US" dirty="0"/>
          </a:p>
        </p:txBody>
      </p:sp>
      <p:sp>
        <p:nvSpPr>
          <p:cNvPr id="18" name="Rectangle 12"/>
          <p:cNvSpPr>
            <a:spLocks noGrp="1"/>
          </p:cNvSpPr>
          <p:nvPr>
            <p:ph type="ftr" sz="quarter" idx="27"/>
          </p:nvPr>
        </p:nvSpPr>
        <p:spPr/>
        <p:txBody>
          <a:bodyPr/>
          <a:lstStyle>
            <a:lvl1pPr>
              <a:defRPr/>
            </a:lvl1pPr>
          </a:lstStyle>
          <a:p>
            <a:pPr>
              <a:defRPr/>
            </a:pPr>
            <a:endParaRPr lang="en-US" dirty="0"/>
          </a:p>
        </p:txBody>
      </p:sp>
    </p:spTree>
    <p:extLst>
      <p:ext uri="{BB962C8B-B14F-4D97-AF65-F5344CB8AC3E}">
        <p14:creationId xmlns:p14="http://schemas.microsoft.com/office/powerpoint/2010/main" val="202980144"/>
      </p:ext>
    </p:extLst>
  </p:cSld>
  <p:clrMapOvr>
    <a:masterClrMapping/>
  </p:clrMapOvr>
  <p:transition spd="slow">
    <p:wedg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31"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32"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36"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42"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4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3" name="Rectangle 2"/>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24" name="Rectangle 10"/>
          <p:cNvSpPr>
            <a:spLocks noGrp="1"/>
          </p:cNvSpPr>
          <p:nvPr>
            <p:ph type="pic" sz="quarter" idx="13"/>
          </p:nvPr>
        </p:nvSpPr>
        <p:spPr>
          <a:xfrm>
            <a:off x="1524000" y="1600200"/>
            <a:ext cx="1371600" cy="685800"/>
          </a:xfrm>
        </p:spPr>
        <p:txBody>
          <a:bodyPr>
            <a:normAutofit/>
          </a:bodyPr>
          <a:lstStyle/>
          <a:p>
            <a:pPr lvl="0"/>
            <a:r>
              <a:rPr lang="en-US" noProof="0" dirty="0" smtClean="0"/>
              <a:t>Click icon to add picture</a:t>
            </a:r>
            <a:endParaRPr lang="en-US" noProof="0" dirty="0"/>
          </a:p>
        </p:txBody>
      </p:sp>
      <p:sp>
        <p:nvSpPr>
          <p:cNvPr id="19" name="Rectangle 10"/>
          <p:cNvSpPr>
            <a:spLocks noGrp="1"/>
          </p:cNvSpPr>
          <p:nvPr>
            <p:ph type="pic" sz="quarter" idx="29"/>
          </p:nvPr>
        </p:nvSpPr>
        <p:spPr>
          <a:xfrm>
            <a:off x="1524000" y="4038600"/>
            <a:ext cx="1371600" cy="685800"/>
          </a:xfrm>
        </p:spPr>
        <p:txBody>
          <a:bodyPr>
            <a:normAutofit/>
          </a:bodyPr>
          <a:lstStyle/>
          <a:p>
            <a:pPr lvl="0"/>
            <a:r>
              <a:rPr lang="en-US" noProof="0" dirty="0" smtClean="0"/>
              <a:t>Click icon to add picture</a:t>
            </a:r>
            <a:endParaRPr lang="en-US" noProof="0" dirty="0"/>
          </a:p>
        </p:txBody>
      </p:sp>
      <p:sp>
        <p:nvSpPr>
          <p:cNvPr id="27" name="Rectangle 10"/>
          <p:cNvSpPr>
            <a:spLocks noGrp="1"/>
          </p:cNvSpPr>
          <p:nvPr>
            <p:ph type="pic" sz="quarter" idx="17"/>
          </p:nvPr>
        </p:nvSpPr>
        <p:spPr>
          <a:xfrm>
            <a:off x="3657600" y="1600200"/>
            <a:ext cx="1371600" cy="685800"/>
          </a:xfrm>
        </p:spPr>
        <p:txBody>
          <a:bodyPr>
            <a:normAutofit/>
          </a:bodyPr>
          <a:lstStyle/>
          <a:p>
            <a:pPr lvl="0"/>
            <a:r>
              <a:rPr lang="en-US" noProof="0" dirty="0" smtClean="0"/>
              <a:t>Click icon to add picture</a:t>
            </a:r>
            <a:endParaRPr lang="en-US" noProof="0" dirty="0"/>
          </a:p>
        </p:txBody>
      </p:sp>
      <p:sp>
        <p:nvSpPr>
          <p:cNvPr id="11" name="Rectangle 10"/>
          <p:cNvSpPr>
            <a:spLocks noGrp="1"/>
          </p:cNvSpPr>
          <p:nvPr>
            <p:ph type="pic" sz="quarter" idx="30"/>
          </p:nvPr>
        </p:nvSpPr>
        <p:spPr>
          <a:xfrm>
            <a:off x="3657600" y="4038600"/>
            <a:ext cx="1371600" cy="685800"/>
          </a:xfrm>
        </p:spPr>
        <p:txBody>
          <a:bodyPr>
            <a:normAutofit/>
          </a:bodyPr>
          <a:lstStyle/>
          <a:p>
            <a:pPr lvl="0"/>
            <a:r>
              <a:rPr lang="en-US" noProof="0" dirty="0" smtClean="0"/>
              <a:t>Click icon to add picture</a:t>
            </a:r>
            <a:endParaRPr lang="en-US" noProof="0" dirty="0"/>
          </a:p>
        </p:txBody>
      </p:sp>
      <p:sp>
        <p:nvSpPr>
          <p:cNvPr id="4" name="Rectangle 10"/>
          <p:cNvSpPr>
            <a:spLocks noGrp="1"/>
          </p:cNvSpPr>
          <p:nvPr>
            <p:ph type="pic" sz="quarter" idx="21"/>
          </p:nvPr>
        </p:nvSpPr>
        <p:spPr>
          <a:xfrm>
            <a:off x="5791200" y="1600200"/>
            <a:ext cx="1371600" cy="685800"/>
          </a:xfrm>
        </p:spPr>
        <p:txBody>
          <a:bodyPr>
            <a:normAutofit/>
          </a:bodyPr>
          <a:lstStyle/>
          <a:p>
            <a:pPr lvl="0"/>
            <a:r>
              <a:rPr lang="en-US" noProof="0" dirty="0" smtClean="0"/>
              <a:t>Click icon to add picture</a:t>
            </a:r>
            <a:endParaRPr lang="en-US" noProof="0" dirty="0"/>
          </a:p>
        </p:txBody>
      </p:sp>
      <p:sp>
        <p:nvSpPr>
          <p:cNvPr id="15" name="Rectangle 10"/>
          <p:cNvSpPr>
            <a:spLocks noGrp="1"/>
          </p:cNvSpPr>
          <p:nvPr>
            <p:ph type="pic" sz="quarter" idx="31"/>
          </p:nvPr>
        </p:nvSpPr>
        <p:spPr>
          <a:xfrm>
            <a:off x="5791200" y="4038600"/>
            <a:ext cx="1371600" cy="685800"/>
          </a:xfrm>
        </p:spPr>
        <p:txBody>
          <a:bodyPr>
            <a:normAutofit/>
          </a:bodyPr>
          <a:lstStyle/>
          <a:p>
            <a:pPr lvl="0"/>
            <a:r>
              <a:rPr lang="en-US" noProof="0" dirty="0" smtClean="0"/>
              <a:t>Click icon to add picture</a:t>
            </a:r>
            <a:endParaRPr lang="en-US" noProof="0" dirty="0"/>
          </a:p>
        </p:txBody>
      </p:sp>
      <p:sp>
        <p:nvSpPr>
          <p:cNvPr id="7" name="Rectangle 12"/>
          <p:cNvSpPr>
            <a:spLocks noGrp="1"/>
          </p:cNvSpPr>
          <p:nvPr>
            <p:ph type="body" sz="quarter" idx="14"/>
          </p:nvPr>
        </p:nvSpPr>
        <p:spPr>
          <a:xfrm>
            <a:off x="1524000" y="2895600"/>
            <a:ext cx="1371600" cy="304800"/>
          </a:xfrm>
        </p:spPr>
        <p:txBody>
          <a:bodyPr anchor="ctr"/>
          <a:lstStyle>
            <a:lvl1pPr algn="ctr">
              <a:defRPr b="1"/>
            </a:lvl1pPr>
            <a:extLst/>
          </a:lstStyle>
          <a:p>
            <a:pPr lvl="0"/>
            <a:r>
              <a:rPr lang="en-US" smtClean="0"/>
              <a:t>Click to edit Master text styles</a:t>
            </a:r>
          </a:p>
        </p:txBody>
      </p:sp>
      <p:sp>
        <p:nvSpPr>
          <p:cNvPr id="28" name="Rectangle 12"/>
          <p:cNvSpPr>
            <a:spLocks noGrp="1"/>
          </p:cNvSpPr>
          <p:nvPr>
            <p:ph type="body" sz="quarter" idx="33"/>
          </p:nvPr>
        </p:nvSpPr>
        <p:spPr>
          <a:xfrm>
            <a:off x="1524000" y="5334000"/>
            <a:ext cx="1371600" cy="304800"/>
          </a:xfrm>
        </p:spPr>
        <p:txBody>
          <a:bodyPr anchor="ctr"/>
          <a:lstStyle>
            <a:lvl1pPr algn="ctr">
              <a:defRPr b="1"/>
            </a:lvl1pPr>
            <a:extLst/>
          </a:lstStyle>
          <a:p>
            <a:pPr lvl="0"/>
            <a:r>
              <a:rPr lang="en-US" smtClean="0"/>
              <a:t>Click to edit Master text styles</a:t>
            </a:r>
          </a:p>
        </p:txBody>
      </p:sp>
      <p:sp>
        <p:nvSpPr>
          <p:cNvPr id="30" name="Rectangle 12"/>
          <p:cNvSpPr>
            <a:spLocks noGrp="1"/>
          </p:cNvSpPr>
          <p:nvPr>
            <p:ph type="body" sz="quarter" idx="18"/>
          </p:nvPr>
        </p:nvSpPr>
        <p:spPr>
          <a:xfrm>
            <a:off x="3657600" y="2895600"/>
            <a:ext cx="1371600" cy="304800"/>
          </a:xfrm>
        </p:spPr>
        <p:txBody>
          <a:bodyPr anchor="ctr"/>
          <a:lstStyle>
            <a:lvl1pPr algn="ctr">
              <a:defRPr b="1"/>
            </a:lvl1pPr>
            <a:extLst/>
          </a:lstStyle>
          <a:p>
            <a:pPr lvl="0"/>
            <a:r>
              <a:rPr lang="en-US" smtClean="0"/>
              <a:t>Click to edit Master text styles</a:t>
            </a:r>
          </a:p>
        </p:txBody>
      </p:sp>
      <p:sp>
        <p:nvSpPr>
          <p:cNvPr id="13" name="Rectangle 12"/>
          <p:cNvSpPr>
            <a:spLocks noGrp="1"/>
          </p:cNvSpPr>
          <p:nvPr>
            <p:ph type="body" sz="quarter" idx="34"/>
          </p:nvPr>
        </p:nvSpPr>
        <p:spPr>
          <a:xfrm>
            <a:off x="3657600" y="5334000"/>
            <a:ext cx="1371600" cy="304800"/>
          </a:xfrm>
        </p:spPr>
        <p:txBody>
          <a:bodyPr anchor="ctr"/>
          <a:lstStyle>
            <a:lvl1pPr algn="ctr">
              <a:defRPr b="1"/>
            </a:lvl1pPr>
            <a:extLst/>
          </a:lstStyle>
          <a:p>
            <a:pPr lvl="0"/>
            <a:r>
              <a:rPr lang="en-US" smtClean="0"/>
              <a:t>Click to edit Master text styles</a:t>
            </a:r>
          </a:p>
        </p:txBody>
      </p:sp>
      <p:sp>
        <p:nvSpPr>
          <p:cNvPr id="14" name="Rectangle 12"/>
          <p:cNvSpPr>
            <a:spLocks noGrp="1"/>
          </p:cNvSpPr>
          <p:nvPr>
            <p:ph type="body" sz="quarter" idx="22"/>
          </p:nvPr>
        </p:nvSpPr>
        <p:spPr>
          <a:xfrm>
            <a:off x="5791200" y="2895600"/>
            <a:ext cx="1371600" cy="304800"/>
          </a:xfrm>
        </p:spPr>
        <p:txBody>
          <a:bodyPr anchor="ctr"/>
          <a:lstStyle>
            <a:lvl1pPr algn="ctr">
              <a:defRPr b="1"/>
            </a:lvl1pPr>
            <a:extLst/>
          </a:lstStyle>
          <a:p>
            <a:pPr lvl="0"/>
            <a:r>
              <a:rPr lang="en-US" smtClean="0"/>
              <a:t>Click to edit Master text styles</a:t>
            </a:r>
          </a:p>
        </p:txBody>
      </p:sp>
      <p:sp>
        <p:nvSpPr>
          <p:cNvPr id="2" name="Rectangle 12"/>
          <p:cNvSpPr>
            <a:spLocks noGrp="1"/>
          </p:cNvSpPr>
          <p:nvPr>
            <p:ph type="body" sz="quarter" idx="35"/>
          </p:nvPr>
        </p:nvSpPr>
        <p:spPr>
          <a:xfrm>
            <a:off x="5791200" y="5334000"/>
            <a:ext cx="1371600" cy="304800"/>
          </a:xfrm>
        </p:spPr>
        <p:txBody>
          <a:bodyPr anchor="ctr"/>
          <a:lstStyle>
            <a:lvl1pPr algn="ctr">
              <a:defRPr b="1"/>
            </a:lvl1pPr>
            <a:extLst/>
          </a:lstStyle>
          <a:p>
            <a:pPr lvl="0"/>
            <a:r>
              <a:rPr lang="en-US" smtClean="0"/>
              <a:t>Click to edit Master text styles</a:t>
            </a:r>
          </a:p>
        </p:txBody>
      </p:sp>
      <p:sp>
        <p:nvSpPr>
          <p:cNvPr id="44" name="Rectangle 11"/>
          <p:cNvSpPr>
            <a:spLocks noGrp="1"/>
          </p:cNvSpPr>
          <p:nvPr>
            <p:ph type="body" sz="quarter" idx="15"/>
          </p:nvPr>
        </p:nvSpPr>
        <p:spPr>
          <a:xfrm>
            <a:off x="1524000" y="3200400"/>
            <a:ext cx="1371600" cy="152400"/>
          </a:xfrm>
        </p:spPr>
        <p:txBody>
          <a:bodyPr anchor="ctr">
            <a:noAutofit/>
          </a:bodyPr>
          <a:lstStyle>
            <a:lvl1pPr algn="ctr">
              <a:defRPr sz="800" i="1"/>
            </a:lvl1pPr>
            <a:extLst/>
          </a:lstStyle>
          <a:p>
            <a:pPr lvl="0"/>
            <a:r>
              <a:rPr lang="en-US" smtClean="0"/>
              <a:t>Click to edit Master text styles</a:t>
            </a:r>
          </a:p>
        </p:txBody>
      </p:sp>
      <p:sp>
        <p:nvSpPr>
          <p:cNvPr id="35" name="Rectangle 11"/>
          <p:cNvSpPr>
            <a:spLocks noGrp="1"/>
          </p:cNvSpPr>
          <p:nvPr>
            <p:ph type="body" sz="quarter" idx="37"/>
          </p:nvPr>
        </p:nvSpPr>
        <p:spPr>
          <a:xfrm>
            <a:off x="1524000" y="5638800"/>
            <a:ext cx="1371600" cy="152400"/>
          </a:xfrm>
        </p:spPr>
        <p:txBody>
          <a:bodyPr anchor="ctr">
            <a:noAutofit/>
          </a:bodyPr>
          <a:lstStyle>
            <a:lvl1pPr algn="ctr">
              <a:defRPr sz="800" i="1"/>
            </a:lvl1pPr>
            <a:extLst/>
          </a:lstStyle>
          <a:p>
            <a:pPr lvl="0"/>
            <a:r>
              <a:rPr lang="en-US" smtClean="0"/>
              <a:t>Click to edit Master text styles</a:t>
            </a:r>
          </a:p>
        </p:txBody>
      </p:sp>
      <p:sp>
        <p:nvSpPr>
          <p:cNvPr id="34" name="Rectangle 11"/>
          <p:cNvSpPr>
            <a:spLocks noGrp="1"/>
          </p:cNvSpPr>
          <p:nvPr>
            <p:ph type="body" sz="quarter" idx="19"/>
          </p:nvPr>
        </p:nvSpPr>
        <p:spPr>
          <a:xfrm>
            <a:off x="3657600" y="3200400"/>
            <a:ext cx="1371600" cy="152400"/>
          </a:xfrm>
        </p:spPr>
        <p:txBody>
          <a:bodyPr anchor="ctr">
            <a:noAutofit/>
          </a:bodyPr>
          <a:lstStyle>
            <a:lvl1pPr algn="ctr">
              <a:defRPr sz="800" i="1"/>
            </a:lvl1pPr>
            <a:extLst/>
          </a:lstStyle>
          <a:p>
            <a:pPr lvl="0"/>
            <a:r>
              <a:rPr lang="en-US" smtClean="0"/>
              <a:t>Click to edit Master text styles</a:t>
            </a:r>
          </a:p>
        </p:txBody>
      </p:sp>
      <p:sp>
        <p:nvSpPr>
          <p:cNvPr id="40" name="Rectangle 11"/>
          <p:cNvSpPr>
            <a:spLocks noGrp="1"/>
          </p:cNvSpPr>
          <p:nvPr>
            <p:ph type="body" sz="quarter" idx="38"/>
          </p:nvPr>
        </p:nvSpPr>
        <p:spPr>
          <a:xfrm>
            <a:off x="3657600" y="5638800"/>
            <a:ext cx="1371600" cy="152400"/>
          </a:xfrm>
        </p:spPr>
        <p:txBody>
          <a:bodyPr anchor="ctr">
            <a:noAutofit/>
          </a:bodyPr>
          <a:lstStyle>
            <a:lvl1pPr algn="ctr">
              <a:defRPr sz="800" i="1"/>
            </a:lvl1pPr>
            <a:extLst/>
          </a:lstStyle>
          <a:p>
            <a:pPr lvl="0"/>
            <a:r>
              <a:rPr lang="en-US" smtClean="0"/>
              <a:t>Click to edit Master text styles</a:t>
            </a:r>
          </a:p>
        </p:txBody>
      </p:sp>
      <p:sp>
        <p:nvSpPr>
          <p:cNvPr id="38" name="Rectangle 11"/>
          <p:cNvSpPr>
            <a:spLocks noGrp="1"/>
          </p:cNvSpPr>
          <p:nvPr>
            <p:ph type="body" sz="quarter" idx="23"/>
          </p:nvPr>
        </p:nvSpPr>
        <p:spPr>
          <a:xfrm>
            <a:off x="5791200" y="3200400"/>
            <a:ext cx="1371600" cy="152400"/>
          </a:xfrm>
        </p:spPr>
        <p:txBody>
          <a:bodyPr anchor="ctr">
            <a:noAutofit/>
          </a:bodyPr>
          <a:lstStyle>
            <a:lvl1pPr algn="ctr">
              <a:defRPr sz="800" i="1"/>
            </a:lvl1pPr>
            <a:extLst/>
          </a:lstStyle>
          <a:p>
            <a:pPr lvl="0"/>
            <a:r>
              <a:rPr lang="en-US" smtClean="0"/>
              <a:t>Click to edit Master text styles</a:t>
            </a:r>
          </a:p>
        </p:txBody>
      </p:sp>
      <p:sp>
        <p:nvSpPr>
          <p:cNvPr id="33" name="Rectangle 11"/>
          <p:cNvSpPr>
            <a:spLocks noGrp="1"/>
          </p:cNvSpPr>
          <p:nvPr>
            <p:ph type="body" sz="quarter" idx="39"/>
          </p:nvPr>
        </p:nvSpPr>
        <p:spPr>
          <a:xfrm>
            <a:off x="5791200" y="5638800"/>
            <a:ext cx="1371600" cy="152400"/>
          </a:xfrm>
        </p:spPr>
        <p:txBody>
          <a:bodyPr anchor="ctr">
            <a:noAutofit/>
          </a:bodyPr>
          <a:lstStyle>
            <a:lvl1pPr algn="ctr">
              <a:defRPr sz="800" i="1"/>
            </a:lvl1pPr>
            <a:extLst/>
          </a:lstStyle>
          <a:p>
            <a:pPr lvl="0"/>
            <a:r>
              <a:rPr lang="en-US" smtClean="0"/>
              <a:t>Click to edit Master text styles</a:t>
            </a:r>
          </a:p>
        </p:txBody>
      </p:sp>
      <p:sp>
        <p:nvSpPr>
          <p:cNvPr id="5" name="Rectangle 14"/>
          <p:cNvSpPr>
            <a:spLocks noGrp="1"/>
          </p:cNvSpPr>
          <p:nvPr>
            <p:ph type="body" sz="quarter" idx="16"/>
          </p:nvPr>
        </p:nvSpPr>
        <p:spPr>
          <a:xfrm>
            <a:off x="1524000" y="2286000"/>
            <a:ext cx="1371600" cy="609600"/>
          </a:xfrm>
        </p:spPr>
        <p:txBody>
          <a:bodyPr anchor="ctr"/>
          <a:lstStyle>
            <a:lvl1pPr algn="ctr">
              <a:defRPr sz="800"/>
            </a:lvl1pPr>
            <a:extLst/>
          </a:lstStyle>
          <a:p>
            <a:pPr lvl="0"/>
            <a:r>
              <a:rPr lang="en-US" smtClean="0"/>
              <a:t>Click to edit Master text styles</a:t>
            </a:r>
          </a:p>
        </p:txBody>
      </p:sp>
      <p:sp>
        <p:nvSpPr>
          <p:cNvPr id="56" name="Rectangle 14"/>
          <p:cNvSpPr>
            <a:spLocks noGrp="1"/>
          </p:cNvSpPr>
          <p:nvPr>
            <p:ph type="body" sz="quarter" idx="41"/>
          </p:nvPr>
        </p:nvSpPr>
        <p:spPr>
          <a:xfrm>
            <a:off x="1524000" y="4724400"/>
            <a:ext cx="1371600" cy="609600"/>
          </a:xfrm>
        </p:spPr>
        <p:txBody>
          <a:bodyPr anchor="ctr"/>
          <a:lstStyle>
            <a:lvl1pPr algn="ctr">
              <a:defRPr sz="800"/>
            </a:lvl1pPr>
            <a:extLst/>
          </a:lstStyle>
          <a:p>
            <a:pPr lvl="0"/>
            <a:r>
              <a:rPr lang="en-US" smtClean="0"/>
              <a:t>Click to edit Master text styles</a:t>
            </a:r>
          </a:p>
        </p:txBody>
      </p:sp>
      <p:sp>
        <p:nvSpPr>
          <p:cNvPr id="62" name="Rectangle 14"/>
          <p:cNvSpPr>
            <a:spLocks noGrp="1"/>
          </p:cNvSpPr>
          <p:nvPr>
            <p:ph type="body" sz="quarter" idx="20"/>
          </p:nvPr>
        </p:nvSpPr>
        <p:spPr>
          <a:xfrm>
            <a:off x="3657600" y="2286000"/>
            <a:ext cx="1371600" cy="609600"/>
          </a:xfrm>
        </p:spPr>
        <p:txBody>
          <a:bodyPr anchor="ctr"/>
          <a:lstStyle>
            <a:lvl1pPr algn="ctr">
              <a:defRPr sz="800"/>
            </a:lvl1pPr>
            <a:extLst/>
          </a:lstStyle>
          <a:p>
            <a:pPr lvl="0"/>
            <a:r>
              <a:rPr lang="en-US" smtClean="0"/>
              <a:t>Click to edit Master text styles</a:t>
            </a:r>
          </a:p>
        </p:txBody>
      </p:sp>
      <p:sp>
        <p:nvSpPr>
          <p:cNvPr id="37" name="Rectangle 14"/>
          <p:cNvSpPr>
            <a:spLocks noGrp="1"/>
          </p:cNvSpPr>
          <p:nvPr>
            <p:ph type="body" sz="quarter" idx="42"/>
          </p:nvPr>
        </p:nvSpPr>
        <p:spPr>
          <a:xfrm>
            <a:off x="3657600" y="4724400"/>
            <a:ext cx="1371600" cy="609600"/>
          </a:xfrm>
        </p:spPr>
        <p:txBody>
          <a:bodyPr anchor="ctr"/>
          <a:lstStyle>
            <a:lvl1pPr algn="ctr">
              <a:defRPr sz="800"/>
            </a:lvl1pPr>
            <a:extLst/>
          </a:lstStyle>
          <a:p>
            <a:pPr lvl="0"/>
            <a:r>
              <a:rPr lang="en-US" smtClean="0"/>
              <a:t>Click to edit Master text styles</a:t>
            </a:r>
          </a:p>
        </p:txBody>
      </p:sp>
      <p:sp>
        <p:nvSpPr>
          <p:cNvPr id="41" name="Rectangle 14"/>
          <p:cNvSpPr>
            <a:spLocks noGrp="1"/>
          </p:cNvSpPr>
          <p:nvPr>
            <p:ph type="body" sz="quarter" idx="24"/>
          </p:nvPr>
        </p:nvSpPr>
        <p:spPr>
          <a:xfrm>
            <a:off x="5791200" y="2286000"/>
            <a:ext cx="1371600" cy="609600"/>
          </a:xfrm>
        </p:spPr>
        <p:txBody>
          <a:bodyPr anchor="ctr"/>
          <a:lstStyle>
            <a:lvl1pPr algn="ctr">
              <a:defRPr sz="800"/>
            </a:lvl1pPr>
            <a:extLst/>
          </a:lstStyle>
          <a:p>
            <a:pPr lvl="0"/>
            <a:r>
              <a:rPr lang="en-US" smtClean="0"/>
              <a:t>Click to edit Master text styles</a:t>
            </a:r>
          </a:p>
        </p:txBody>
      </p:sp>
      <p:sp>
        <p:nvSpPr>
          <p:cNvPr id="52" name="Rectangle 14"/>
          <p:cNvSpPr>
            <a:spLocks noGrp="1"/>
          </p:cNvSpPr>
          <p:nvPr>
            <p:ph type="body" sz="quarter" idx="43"/>
          </p:nvPr>
        </p:nvSpPr>
        <p:spPr>
          <a:xfrm>
            <a:off x="5791200" y="4724400"/>
            <a:ext cx="1371600" cy="609600"/>
          </a:xfrm>
        </p:spPr>
        <p:txBody>
          <a:bodyPr anchor="ctr"/>
          <a:lstStyle>
            <a:lvl1pPr algn="ctr">
              <a:defRPr sz="800"/>
            </a:lvl1pPr>
            <a:extLst/>
          </a:lstStyle>
          <a:p>
            <a:pPr lvl="0"/>
            <a:r>
              <a:rPr lang="en-US" smtClean="0"/>
              <a:t>Click to edit Master text styles</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5" name="Rectangle 42"/>
          <p:cNvSpPr>
            <a:spLocks noGrp="1"/>
          </p:cNvSpPr>
          <p:nvPr>
            <p:ph type="dt" sz="half" idx="47"/>
          </p:nvPr>
        </p:nvSpPr>
        <p:spPr/>
        <p:txBody>
          <a:bodyPr/>
          <a:lstStyle>
            <a:lvl1pPr>
              <a:defRPr/>
            </a:lvl1pPr>
            <a:extLst/>
          </a:lstStyle>
          <a:p>
            <a:pPr>
              <a:defRPr/>
            </a:pPr>
            <a:endParaRPr lang="en-US" dirty="0"/>
          </a:p>
        </p:txBody>
      </p:sp>
      <p:sp>
        <p:nvSpPr>
          <p:cNvPr id="46" name="Rectangle 43"/>
          <p:cNvSpPr>
            <a:spLocks noGrp="1"/>
          </p:cNvSpPr>
          <p:nvPr>
            <p:ph type="sldNum" sz="quarter" idx="48"/>
          </p:nvPr>
        </p:nvSpPr>
        <p:spPr/>
        <p:txBody>
          <a:bodyPr/>
          <a:lstStyle>
            <a:lvl1pPr>
              <a:defRPr/>
            </a:lvl1pPr>
          </a:lstStyle>
          <a:p>
            <a:pPr>
              <a:defRPr/>
            </a:pPr>
            <a:fld id="{78CB7BF2-E74B-422A-8CCB-6FD1368095E4}" type="slidenum">
              <a:rPr lang="en-US" altLang="en-US"/>
              <a:pPr>
                <a:defRPr/>
              </a:pPr>
              <a:t>‹#›</a:t>
            </a:fld>
            <a:endParaRPr lang="en-US" altLang="en-US" dirty="0"/>
          </a:p>
        </p:txBody>
      </p:sp>
      <p:sp>
        <p:nvSpPr>
          <p:cNvPr id="47" name="Rectangle 45"/>
          <p:cNvSpPr>
            <a:spLocks noGrp="1"/>
          </p:cNvSpPr>
          <p:nvPr>
            <p:ph type="ftr" sz="quarter" idx="49"/>
          </p:nvPr>
        </p:nvSpPr>
        <p:spPr/>
        <p:txBody>
          <a:bodyPr/>
          <a:lstStyle>
            <a:lvl1pPr>
              <a:defRPr/>
            </a:lvl1pPr>
            <a:extLst/>
          </a:lstStyle>
          <a:p>
            <a:pPr>
              <a:defRPr/>
            </a:pPr>
            <a:endParaRPr lang="en-US" dirty="0"/>
          </a:p>
        </p:txBody>
      </p:sp>
    </p:spTree>
    <p:extLst>
      <p:ext uri="{BB962C8B-B14F-4D97-AF65-F5344CB8AC3E}">
        <p14:creationId xmlns:p14="http://schemas.microsoft.com/office/powerpoint/2010/main" val="49612197"/>
      </p:ext>
    </p:extLst>
  </p:cSld>
  <p:clrMapOvr>
    <a:masterClrMapping/>
  </p:clrMapOvr>
  <p:transition spd="slow">
    <p:wedg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034DBC7B-3F63-4591-B05C-E73D65E5F9E6}" type="slidenum">
              <a:rPr lang="en-US" altLang="en-US"/>
              <a:pPr>
                <a:defRPr/>
              </a:pPr>
              <a:t>‹#›</a:t>
            </a:fld>
            <a:endParaRPr lang="en-US" altLang="en-US" dirty="0"/>
          </a:p>
        </p:txBody>
      </p:sp>
      <p:sp>
        <p:nvSpPr>
          <p:cNvPr id="6" name="Rectangle 22"/>
          <p:cNvSpPr>
            <a:spLocks noGrp="1" noChangeArrowheads="1"/>
          </p:cNvSpPr>
          <p:nvPr>
            <p:ph type="ftr" sz="quarter" idx="11"/>
          </p:nvPr>
        </p:nvSpPr>
        <p:spPr/>
        <p:txBody>
          <a:bodyPr/>
          <a:lstStyle>
            <a:lvl1pPr>
              <a:defRPr/>
            </a:lvl1pPr>
          </a:lstStyle>
          <a:p>
            <a:pPr>
              <a:defRPr/>
            </a:pP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5955574"/>
            <a:ext cx="1181100" cy="876300"/>
          </a:xfrm>
          <a:prstGeom prst="rect">
            <a:avLst/>
          </a:prstGeom>
        </p:spPr>
      </p:pic>
    </p:spTree>
    <p:extLst>
      <p:ext uri="{BB962C8B-B14F-4D97-AF65-F5344CB8AC3E}">
        <p14:creationId xmlns:p14="http://schemas.microsoft.com/office/powerpoint/2010/main" val="2129539597"/>
      </p:ext>
    </p:extLst>
  </p:cSld>
  <p:clrMapOvr>
    <a:masterClrMapping/>
  </p:clrMapOvr>
  <p:transition spd="slow">
    <p:wedg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6" y="404813"/>
            <a:ext cx="8143316" cy="936625"/>
          </a:xfrm>
          <a:prstGeom prst="rect">
            <a:avLst/>
          </a:prstGeom>
        </p:spPr>
        <p:txBody>
          <a:bodyPr vert="horz" lIns="0" tIns="0" rIns="0" bIns="0" rtlCol="0" anchor="t" anchorCtr="0">
            <a:normAutofit/>
          </a:bodyPr>
          <a:lstStyle>
            <a:lvl1pPr>
              <a:defRPr>
                <a:solidFill>
                  <a:schemeClr val="tx1"/>
                </a:solidFill>
              </a:defRPr>
            </a:lvl1pPr>
          </a:lstStyle>
          <a:p>
            <a:r>
              <a:rPr lang="en-US" noProof="0" dirty="0" smtClean="0"/>
              <a:t>Click to edit Master title style</a:t>
            </a:r>
            <a:endParaRPr lang="en-US" noProof="0" dirty="0"/>
          </a:p>
        </p:txBody>
      </p:sp>
      <p:sp>
        <p:nvSpPr>
          <p:cNvPr id="6" name="Slide Number Placeholder 5"/>
          <p:cNvSpPr>
            <a:spLocks noGrp="1"/>
          </p:cNvSpPr>
          <p:nvPr>
            <p:ph type="sldNum" sz="quarter" idx="4"/>
          </p:nvPr>
        </p:nvSpPr>
        <p:spPr>
          <a:xfrm>
            <a:off x="8492870" y="6555658"/>
            <a:ext cx="196245" cy="169200"/>
          </a:xfrm>
          <a:prstGeom prst="rect">
            <a:avLst/>
          </a:prstGeom>
        </p:spPr>
        <p:txBody>
          <a:bodyPr wrap="square" lIns="0" tIns="0" rIns="0" bIns="0" anchor="ctr" anchorCtr="0">
            <a:noAutofit/>
          </a:bodyPr>
          <a:lstStyle>
            <a:lvl1pPr algn="r">
              <a:defRPr lang="en-GB" sz="75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5" name="Footer Placeholder 88"/>
          <p:cNvSpPr>
            <a:spLocks noGrp="1"/>
          </p:cNvSpPr>
          <p:nvPr>
            <p:ph type="ftr" sz="quarter" idx="3"/>
          </p:nvPr>
        </p:nvSpPr>
        <p:spPr>
          <a:xfrm>
            <a:off x="2901461" y="6555600"/>
            <a:ext cx="3512785" cy="169200"/>
          </a:xfrm>
          <a:prstGeom prst="rect">
            <a:avLst/>
          </a:prstGeom>
        </p:spPr>
        <p:txBody>
          <a:bodyPr vert="horz" wrap="square" lIns="91440" tIns="45720" rIns="91440" bIns="45720" rtlCol="0" anchor="ctr" anchorCtr="0">
            <a:noAutofit/>
          </a:bodyPr>
          <a:lstStyle>
            <a:lvl1pPr marL="0" algn="ctr" defTabSz="685800" rtl="0" eaLnBrk="1" latinLnBrk="0" hangingPunct="1">
              <a:defRPr lang="en-US" sz="750" b="0" i="0" u="none" kern="1200" dirty="0">
                <a:solidFill>
                  <a:schemeClr val="tx1"/>
                </a:solidFill>
                <a:latin typeface="Arial" panose="020B0604020202020204" pitchFamily="34" charset="0"/>
                <a:ea typeface="+mn-ea"/>
                <a:cs typeface="Arial" pitchFamily="34" charset="0"/>
              </a:defRPr>
            </a:lvl1pPr>
          </a:lstStyle>
          <a:p>
            <a:endParaRPr lang="en-US" dirty="0"/>
          </a:p>
        </p:txBody>
      </p:sp>
      <p:sp>
        <p:nvSpPr>
          <p:cNvPr id="9" name="Date Placeholder 2"/>
          <p:cNvSpPr>
            <a:spLocks noGrp="1"/>
          </p:cNvSpPr>
          <p:nvPr>
            <p:ph type="dt" sz="half" idx="2"/>
          </p:nvPr>
        </p:nvSpPr>
        <p:spPr>
          <a:xfrm>
            <a:off x="1894366" y="6553908"/>
            <a:ext cx="988256" cy="169200"/>
          </a:xfrm>
          <a:prstGeom prst="rect">
            <a:avLst/>
          </a:prstGeom>
        </p:spPr>
        <p:txBody>
          <a:bodyPr vert="horz" wrap="square" lIns="0" tIns="45720" rIns="0" bIns="45720" rtlCol="0" anchor="ctr" anchorCtr="0">
            <a:noAutofit/>
          </a:bodyPr>
          <a:lstStyle>
            <a:lvl1pPr>
              <a:defRPr lang="en-GB" sz="750" b="0" i="0" u="none" smtClean="0">
                <a:latin typeface="Arial" panose="020B0604020202020204" pitchFamily="34" charset="0"/>
                <a:cs typeface="Arial" pitchFamily="34" charset="0"/>
              </a:defRPr>
            </a:lvl1pPr>
          </a:lstStyle>
          <a:p>
            <a:pPr algn="ctr"/>
            <a:r>
              <a:rPr lang="en-US" dirty="0" smtClean="0"/>
              <a:t>Date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4464" y="5838683"/>
            <a:ext cx="1276528" cy="1019317"/>
          </a:xfrm>
          <a:prstGeom prst="rect">
            <a:avLst/>
          </a:prstGeom>
        </p:spPr>
      </p:pic>
      <p:sp>
        <p:nvSpPr>
          <p:cNvPr id="10" name="Rectangle 2"/>
          <p:cNvSpPr txBox="1">
            <a:spLocks/>
          </p:cNvSpPr>
          <p:nvPr userDrawn="1"/>
        </p:nvSpPr>
        <p:spPr>
          <a:xfrm>
            <a:off x="8610600" y="381000"/>
            <a:ext cx="533400" cy="5867400"/>
          </a:xfrm>
          <a:prstGeom prst="rect">
            <a:avLst/>
          </a:prstGeom>
        </p:spPr>
        <p:txBody>
          <a:bodyPr vert="vert" anchor="ctr">
            <a:normAutofit fontScale="92500"/>
          </a:bodyPr>
          <a:lstStyle>
            <a:lvl1pPr algn="l" rtl="0" eaLnBrk="0" fontAlgn="base" hangingPunct="0">
              <a:spcBef>
                <a:spcPct val="0"/>
              </a:spcBef>
              <a:spcAft>
                <a:spcPct val="0"/>
              </a:spcAft>
              <a:defRPr sz="2400" cap="small">
                <a:solidFill>
                  <a:schemeClr val="tx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a:extLst/>
          </a:lstStyle>
          <a:p>
            <a:pPr algn="ctr" eaLnBrk="1" fontAlgn="auto" hangingPunct="1">
              <a:spcAft>
                <a:spcPts val="0"/>
              </a:spcAft>
              <a:defRPr/>
            </a:pPr>
            <a:r>
              <a:rPr lang="en-US" kern="0" dirty="0" smtClean="0"/>
              <a:t>North Tampa Housing Development Corporation</a:t>
            </a:r>
            <a:endParaRPr lang="en-US" kern="0" dirty="0"/>
          </a:p>
        </p:txBody>
      </p:sp>
    </p:spTree>
    <p:extLst>
      <p:ext uri="{BB962C8B-B14F-4D97-AF65-F5344CB8AC3E}">
        <p14:creationId xmlns:p14="http://schemas.microsoft.com/office/powerpoint/2010/main" val="1226132896"/>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37" name="Rectangle 37"/>
          <p:cNvSpPr>
            <a:spLocks noGrp="1"/>
          </p:cNvSpPr>
          <p:nvPr>
            <p:ph type="body" sz="quarter" idx="13"/>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3" name="Rectangle 37"/>
          <p:cNvSpPr>
            <a:spLocks noGrp="1"/>
          </p:cNvSpPr>
          <p:nvPr>
            <p:ph type="body" sz="quarter" idx="15"/>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1" name="Rectangle 37"/>
          <p:cNvSpPr>
            <a:spLocks noGrp="1"/>
          </p:cNvSpPr>
          <p:nvPr>
            <p:ph type="body" sz="quarter" idx="17"/>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5" name="Rectangle 37"/>
          <p:cNvSpPr>
            <a:spLocks noGrp="1"/>
          </p:cNvSpPr>
          <p:nvPr>
            <p:ph type="body" sz="quarter" idx="19"/>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7" name="Rectangle 37"/>
          <p:cNvSpPr>
            <a:spLocks noGrp="1"/>
          </p:cNvSpPr>
          <p:nvPr>
            <p:ph type="body" sz="quarter" idx="2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9" name="Rectangle 37"/>
          <p:cNvSpPr>
            <a:spLocks noGrp="1"/>
          </p:cNvSpPr>
          <p:nvPr>
            <p:ph type="body" sz="quarter" idx="23"/>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1" name="Rectangle 37"/>
          <p:cNvSpPr>
            <a:spLocks noGrp="1"/>
          </p:cNvSpPr>
          <p:nvPr>
            <p:ph type="body" sz="quarter" idx="25"/>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3" name="Rectangle 37"/>
          <p:cNvSpPr>
            <a:spLocks noGrp="1"/>
          </p:cNvSpPr>
          <p:nvPr>
            <p:ph type="body" sz="quarter" idx="27"/>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5" name="Rectangle 37"/>
          <p:cNvSpPr>
            <a:spLocks noGrp="1"/>
          </p:cNvSpPr>
          <p:nvPr>
            <p:ph type="body" sz="quarter" idx="29"/>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57" name="Rectangle 37"/>
          <p:cNvSpPr>
            <a:spLocks noGrp="1"/>
          </p:cNvSpPr>
          <p:nvPr>
            <p:ph type="body" sz="quarter" idx="3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6" name="Rectangle 37"/>
          <p:cNvSpPr>
            <a:spLocks noGrp="1"/>
          </p:cNvSpPr>
          <p:nvPr>
            <p:ph type="body" sz="quarter" idx="33"/>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8" name="Rectangle 37"/>
          <p:cNvSpPr>
            <a:spLocks noGrp="1"/>
          </p:cNvSpPr>
          <p:nvPr>
            <p:ph type="body" sz="quarter" idx="35"/>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98" name="Rectangle 37"/>
          <p:cNvSpPr>
            <a:spLocks noGrp="1"/>
          </p:cNvSpPr>
          <p:nvPr>
            <p:ph type="body" sz="quarter" idx="14"/>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44" name="Rectangle 37"/>
          <p:cNvSpPr>
            <a:spLocks noGrp="1"/>
          </p:cNvSpPr>
          <p:nvPr>
            <p:ph type="body" sz="quarter" idx="16"/>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42" name="Rectangle 37"/>
          <p:cNvSpPr>
            <a:spLocks noGrp="1"/>
          </p:cNvSpPr>
          <p:nvPr>
            <p:ph type="body" sz="quarter" idx="18"/>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46" name="Rectangle 37"/>
          <p:cNvSpPr>
            <a:spLocks noGrp="1"/>
          </p:cNvSpPr>
          <p:nvPr>
            <p:ph type="body" sz="quarter" idx="20"/>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48" name="Rectangle 37"/>
          <p:cNvSpPr>
            <a:spLocks noGrp="1"/>
          </p:cNvSpPr>
          <p:nvPr>
            <p:ph type="body" sz="quarter" idx="22"/>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0" name="Rectangle 37"/>
          <p:cNvSpPr>
            <a:spLocks noGrp="1"/>
          </p:cNvSpPr>
          <p:nvPr>
            <p:ph type="body" sz="quarter" idx="24"/>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2" name="Rectangle 37"/>
          <p:cNvSpPr>
            <a:spLocks noGrp="1"/>
          </p:cNvSpPr>
          <p:nvPr>
            <p:ph type="body" sz="quarter" idx="26"/>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4" name="Rectangle 37"/>
          <p:cNvSpPr>
            <a:spLocks noGrp="1"/>
          </p:cNvSpPr>
          <p:nvPr>
            <p:ph type="body" sz="quarter" idx="28"/>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6" name="Rectangle 37"/>
          <p:cNvSpPr>
            <a:spLocks noGrp="1"/>
          </p:cNvSpPr>
          <p:nvPr>
            <p:ph type="body" sz="quarter" idx="30"/>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8" name="Rectangle 37"/>
          <p:cNvSpPr>
            <a:spLocks noGrp="1"/>
          </p:cNvSpPr>
          <p:nvPr>
            <p:ph type="body" sz="quarter" idx="32"/>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7" name="Rectangle 37"/>
          <p:cNvSpPr>
            <a:spLocks noGrp="1"/>
          </p:cNvSpPr>
          <p:nvPr>
            <p:ph type="body" sz="quarter" idx="34"/>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9" name="Rectangle 37"/>
          <p:cNvSpPr>
            <a:spLocks noGrp="1"/>
          </p:cNvSpPr>
          <p:nvPr>
            <p:ph type="body" sz="quarter" idx="36"/>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30" name="Rectangle 37"/>
          <p:cNvSpPr>
            <a:spLocks noGrp="1"/>
          </p:cNvSpPr>
          <p:nvPr>
            <p:ph type="body" sz="quarter" idx="37"/>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smtClean="0"/>
              <a:t>Click to edit Master text styles</a:t>
            </a:r>
          </a:p>
        </p:txBody>
      </p:sp>
      <p:sp>
        <p:nvSpPr>
          <p:cNvPr id="31" name="Rectangle 37"/>
          <p:cNvSpPr>
            <a:spLocks noGrp="1"/>
          </p:cNvSpPr>
          <p:nvPr>
            <p:ph type="body" sz="quarter" idx="38"/>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32" name="Rectangle 32"/>
          <p:cNvSpPr>
            <a:spLocks noGrp="1"/>
          </p:cNvSpPr>
          <p:nvPr>
            <p:ph type="dt" sz="half" idx="39"/>
          </p:nvPr>
        </p:nvSpPr>
        <p:spPr/>
        <p:txBody>
          <a:bodyPr/>
          <a:lstStyle>
            <a:lvl1pPr>
              <a:defRPr sz="1100"/>
            </a:lvl1pPr>
            <a:extLst/>
          </a:lstStyle>
          <a:p>
            <a:pPr>
              <a:defRPr/>
            </a:pPr>
            <a:endParaRPr lang="en-US" dirty="0"/>
          </a:p>
        </p:txBody>
      </p:sp>
      <p:sp>
        <p:nvSpPr>
          <p:cNvPr id="33" name="Rectangle 33"/>
          <p:cNvSpPr>
            <a:spLocks noGrp="1"/>
          </p:cNvSpPr>
          <p:nvPr>
            <p:ph type="sldNum" sz="quarter" idx="40"/>
          </p:nvPr>
        </p:nvSpPr>
        <p:spPr/>
        <p:txBody>
          <a:bodyPr/>
          <a:lstStyle>
            <a:lvl1pPr>
              <a:defRPr/>
            </a:lvl1pPr>
          </a:lstStyle>
          <a:p>
            <a:pPr>
              <a:defRPr/>
            </a:pPr>
            <a:fld id="{77A3F4A2-9CDB-4781-850B-08504C0120B4}" type="slidenum">
              <a:rPr lang="en-US" altLang="en-US"/>
              <a:pPr>
                <a:defRPr/>
              </a:pPr>
              <a:t>‹#›</a:t>
            </a:fld>
            <a:endParaRPr lang="en-US" altLang="en-US" dirty="0"/>
          </a:p>
        </p:txBody>
      </p:sp>
      <p:sp>
        <p:nvSpPr>
          <p:cNvPr id="34" name="Rectangle 34"/>
          <p:cNvSpPr>
            <a:spLocks noGrp="1"/>
          </p:cNvSpPr>
          <p:nvPr>
            <p:ph type="ftr" sz="quarter" idx="41"/>
          </p:nvPr>
        </p:nvSpPr>
        <p:spPr/>
        <p:txBody>
          <a:bodyPr/>
          <a:lstStyle>
            <a:lvl1pPr>
              <a:defRPr/>
            </a:lvl1pPr>
            <a:extLst/>
          </a:lstStyle>
          <a:p>
            <a:pPr>
              <a:defRPr/>
            </a:pPr>
            <a:endParaRPr lang="en-US" dirty="0"/>
          </a:p>
        </p:txBody>
      </p:sp>
    </p:spTree>
    <p:extLst>
      <p:ext uri="{BB962C8B-B14F-4D97-AF65-F5344CB8AC3E}">
        <p14:creationId xmlns:p14="http://schemas.microsoft.com/office/powerpoint/2010/main" val="3295461614"/>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Rectangle 2"/>
          <p:cNvSpPr/>
          <p:nvPr/>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pic>
        <p:nvPicPr>
          <p:cNvPr id="4" name="Rectangl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6238875"/>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6"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pPr>
              <a:defRPr/>
            </a:pPr>
            <a:endParaRPr lang="en-US" dirty="0"/>
          </a:p>
        </p:txBody>
      </p:sp>
      <p:sp>
        <p:nvSpPr>
          <p:cNvPr id="7" name="Rectangle 4"/>
          <p:cNvSpPr>
            <a:spLocks noGrp="1"/>
          </p:cNvSpPr>
          <p:nvPr>
            <p:ph type="ftr" sz="quarter" idx="11"/>
          </p:nvPr>
        </p:nvSpPr>
        <p:spPr/>
        <p:txBody>
          <a:bodyPr/>
          <a:lstStyle>
            <a:lvl1pPr>
              <a:defRPr>
                <a:solidFill>
                  <a:schemeClr val="bg1"/>
                </a:solidFill>
              </a:defRPr>
            </a:lvl1pPr>
            <a:extLst/>
          </a:lstStyle>
          <a:p>
            <a:pPr>
              <a:defRPr/>
            </a:pPr>
            <a:endParaRPr lang="en-US" dirty="0"/>
          </a:p>
        </p:txBody>
      </p:sp>
      <p:sp>
        <p:nvSpPr>
          <p:cNvPr id="8" name="Slide Number Placeholder 12"/>
          <p:cNvSpPr>
            <a:spLocks noGrp="1"/>
          </p:cNvSpPr>
          <p:nvPr>
            <p:ph type="sldNum" sz="quarter" idx="12"/>
          </p:nvPr>
        </p:nvSpPr>
        <p:spPr>
          <a:xfrm>
            <a:off x="6477000" y="6477000"/>
            <a:ext cx="1020763" cy="304800"/>
          </a:xfrm>
        </p:spPr>
        <p:txBody>
          <a:bodyPr/>
          <a:lstStyle>
            <a:lvl1pPr>
              <a:defRPr/>
            </a:lvl1pPr>
          </a:lstStyle>
          <a:p>
            <a:pPr>
              <a:defRPr/>
            </a:pPr>
            <a:fld id="{29B04617-850E-40E1-8933-63BF2BFBD02E}" type="slidenum">
              <a:rPr lang="en-US" altLang="en-US"/>
              <a:pPr>
                <a:defRPr/>
              </a:pPr>
              <a:t>‹#›</a:t>
            </a:fld>
            <a:endParaRPr lang="en-US" altLang="en-US" dirty="0"/>
          </a:p>
        </p:txBody>
      </p:sp>
    </p:spTree>
    <p:extLst>
      <p:ext uri="{BB962C8B-B14F-4D97-AF65-F5344CB8AC3E}">
        <p14:creationId xmlns:p14="http://schemas.microsoft.com/office/powerpoint/2010/main" val="3676359590"/>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smtClean="0"/>
              <a:t>Click to edit Master title style</a:t>
            </a:r>
            <a:endParaRPr lang="en-US"/>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4" name="Rectangle 4"/>
          <p:cNvSpPr>
            <a:spLocks noGrp="1"/>
          </p:cNvSpPr>
          <p:nvPr>
            <p:ph type="dt" sz="half" idx="14"/>
          </p:nvPr>
        </p:nvSpPr>
        <p:spPr/>
        <p:txBody>
          <a:bodyPr/>
          <a:lstStyle>
            <a:lvl1pPr>
              <a:defRPr/>
            </a:lvl1pPr>
          </a:lstStyle>
          <a:p>
            <a:pPr>
              <a:defRPr/>
            </a:pPr>
            <a:endParaRPr lang="en-US" dirty="0"/>
          </a:p>
        </p:txBody>
      </p:sp>
      <p:sp>
        <p:nvSpPr>
          <p:cNvPr id="5" name="Rectangle 6"/>
          <p:cNvSpPr>
            <a:spLocks noGrp="1"/>
          </p:cNvSpPr>
          <p:nvPr>
            <p:ph type="sldNum" sz="quarter" idx="15"/>
          </p:nvPr>
        </p:nvSpPr>
        <p:spPr/>
        <p:txBody>
          <a:bodyPr/>
          <a:lstStyle>
            <a:lvl1pPr>
              <a:defRPr/>
            </a:lvl1pPr>
          </a:lstStyle>
          <a:p>
            <a:pPr>
              <a:defRPr/>
            </a:pPr>
            <a:fld id="{2BE53327-AC66-495C-B804-58627D8D2DF8}" type="slidenum">
              <a:rPr lang="en-US" altLang="en-US"/>
              <a:pPr>
                <a:defRPr/>
              </a:pPr>
              <a:t>‹#›</a:t>
            </a:fld>
            <a:endParaRPr lang="en-US" altLang="en-US" dirty="0"/>
          </a:p>
        </p:txBody>
      </p:sp>
      <p:sp>
        <p:nvSpPr>
          <p:cNvPr id="6" name="Rectangle 1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4117362969"/>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smtClean="0"/>
              <a:t>Click to edit Master title style</a:t>
            </a:r>
            <a:endParaRPr lang="en-US"/>
          </a:p>
        </p:txBody>
      </p:sp>
      <p:sp>
        <p:nvSpPr>
          <p:cNvPr id="3" name="Rectangle 4"/>
          <p:cNvSpPr>
            <a:spLocks noGrp="1"/>
          </p:cNvSpPr>
          <p:nvPr>
            <p:ph type="dt" sz="half" idx="10"/>
          </p:nvPr>
        </p:nvSpPr>
        <p:spPr/>
        <p:txBody>
          <a:bodyPr/>
          <a:lstStyle>
            <a:lvl1pPr>
              <a:defRPr/>
            </a:lvl1pPr>
          </a:lstStyle>
          <a:p>
            <a:pPr>
              <a:defRPr/>
            </a:pPr>
            <a:endParaRPr lang="en-US" dirty="0"/>
          </a:p>
        </p:txBody>
      </p:sp>
      <p:sp>
        <p:nvSpPr>
          <p:cNvPr id="4" name="Rectangle 6"/>
          <p:cNvSpPr>
            <a:spLocks noGrp="1"/>
          </p:cNvSpPr>
          <p:nvPr>
            <p:ph type="sldNum" sz="quarter" idx="11"/>
          </p:nvPr>
        </p:nvSpPr>
        <p:spPr/>
        <p:txBody>
          <a:bodyPr/>
          <a:lstStyle>
            <a:lvl1pPr>
              <a:defRPr/>
            </a:lvl1pPr>
          </a:lstStyle>
          <a:p>
            <a:pPr>
              <a:defRPr/>
            </a:pPr>
            <a:fld id="{2C3270B9-0D29-4C90-B073-02FF676BCDD2}" type="slidenum">
              <a:rPr lang="en-US" altLang="en-US"/>
              <a:pPr>
                <a:defRPr/>
              </a:pPr>
              <a:t>‹#›</a:t>
            </a:fld>
            <a:endParaRPr lang="en-US" altLang="en-US" dirty="0"/>
          </a:p>
        </p:txBody>
      </p:sp>
      <p:sp>
        <p:nvSpPr>
          <p:cNvPr id="5" name="Rectangle 12"/>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744841413"/>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8"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1" name="Rectangle 11"/>
          <p:cNvSpPr>
            <a:spLocks noGrp="1"/>
          </p:cNvSpPr>
          <p:nvPr>
            <p:ph sz="quarter" idx="15"/>
          </p:nvPr>
        </p:nvSpPr>
        <p:spPr>
          <a:xfrm>
            <a:off x="304800" y="609600"/>
            <a:ext cx="80772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p:cNvSpPr>
          <p:nvPr>
            <p:ph type="dt" sz="half" idx="16"/>
          </p:nvPr>
        </p:nvSpPr>
        <p:spPr/>
        <p:txBody>
          <a:bodyPr/>
          <a:lstStyle>
            <a:lvl1pPr algn="ctr">
              <a:defRPr/>
            </a:lvl1pPr>
            <a:extLst/>
          </a:lstStyle>
          <a:p>
            <a:pPr>
              <a:defRPr/>
            </a:pPr>
            <a:endParaRPr lang="en-US" dirty="0"/>
          </a:p>
        </p:txBody>
      </p:sp>
      <p:sp>
        <p:nvSpPr>
          <p:cNvPr id="6" name="Rectangle 10"/>
          <p:cNvSpPr>
            <a:spLocks noGrp="1"/>
          </p:cNvSpPr>
          <p:nvPr>
            <p:ph type="sldNum" sz="quarter" idx="17"/>
          </p:nvPr>
        </p:nvSpPr>
        <p:spPr/>
        <p:txBody>
          <a:bodyPr/>
          <a:lstStyle>
            <a:lvl1pPr>
              <a:defRPr/>
            </a:lvl1pPr>
          </a:lstStyle>
          <a:p>
            <a:pPr>
              <a:defRPr/>
            </a:pPr>
            <a:fld id="{9E90FBD2-BDA4-4118-8F92-B39D4B5C4B22}" type="slidenum">
              <a:rPr lang="en-US" altLang="en-US"/>
              <a:pPr>
                <a:defRPr/>
              </a:pPr>
              <a:t>‹#›</a:t>
            </a:fld>
            <a:endParaRPr lang="en-US" altLang="en-US" dirty="0"/>
          </a:p>
        </p:txBody>
      </p:sp>
      <p:sp>
        <p:nvSpPr>
          <p:cNvPr id="7" name="Rectangle 12"/>
          <p:cNvSpPr>
            <a:spLocks noGrp="1"/>
          </p:cNvSpPr>
          <p:nvPr>
            <p:ph type="ftr" sz="quarter" idx="18"/>
          </p:nvPr>
        </p:nvSpPr>
        <p:spPr/>
        <p:txBody>
          <a:bodyPr/>
          <a:lstStyle>
            <a:lvl1pPr>
              <a:defRPr/>
            </a:lvl1pPr>
            <a:extLst/>
          </a:lstStyle>
          <a:p>
            <a:pPr>
              <a:defRPr/>
            </a:pP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5981156"/>
            <a:ext cx="1181100" cy="876300"/>
          </a:xfrm>
          <a:prstGeom prst="rect">
            <a:avLst/>
          </a:prstGeom>
        </p:spPr>
      </p:pic>
    </p:spTree>
    <p:extLst>
      <p:ext uri="{BB962C8B-B14F-4D97-AF65-F5344CB8AC3E}">
        <p14:creationId xmlns:p14="http://schemas.microsoft.com/office/powerpoint/2010/main" val="516582198"/>
      </p:ext>
    </p:extLst>
  </p:cSld>
  <p:clrMapOvr>
    <a:masterClrMapping/>
  </p:clrMapOvr>
  <p:transition spd="slow">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31"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9"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5" name="Rectangle 11"/>
          <p:cNvSpPr>
            <a:spLocks noGrp="1"/>
          </p:cNvSpPr>
          <p:nvPr>
            <p:ph sz="quarter" idx="17"/>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p:cNvSpPr>
          <p:nvPr>
            <p:ph type="dt" sz="half" idx="18"/>
          </p:nvPr>
        </p:nvSpPr>
        <p:spPr/>
        <p:txBody>
          <a:bodyPr/>
          <a:lstStyle>
            <a:lvl1pPr>
              <a:defRPr/>
            </a:lvl1pPr>
          </a:lstStyle>
          <a:p>
            <a:pPr>
              <a:defRPr/>
            </a:pPr>
            <a:endParaRPr lang="en-US" dirty="0"/>
          </a:p>
        </p:txBody>
      </p:sp>
      <p:sp>
        <p:nvSpPr>
          <p:cNvPr id="8" name="Rectangle 6"/>
          <p:cNvSpPr>
            <a:spLocks noGrp="1"/>
          </p:cNvSpPr>
          <p:nvPr>
            <p:ph type="sldNum" sz="quarter" idx="19"/>
          </p:nvPr>
        </p:nvSpPr>
        <p:spPr/>
        <p:txBody>
          <a:bodyPr/>
          <a:lstStyle>
            <a:lvl1pPr>
              <a:defRPr/>
            </a:lvl1pPr>
          </a:lstStyle>
          <a:p>
            <a:pPr>
              <a:defRPr/>
            </a:pPr>
            <a:fld id="{4E1CFE89-FE52-4E3D-9643-EF1C4A26E938}" type="slidenum">
              <a:rPr lang="en-US" altLang="en-US"/>
              <a:pPr>
                <a:defRPr/>
              </a:pPr>
              <a:t>‹#›</a:t>
            </a:fld>
            <a:endParaRPr lang="en-US" altLang="en-US" dirty="0"/>
          </a:p>
        </p:txBody>
      </p:sp>
      <p:sp>
        <p:nvSpPr>
          <p:cNvPr id="10" name="Rectangle 12"/>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2262954287"/>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9"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8"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7"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1" name="Rectangle 11"/>
          <p:cNvSpPr>
            <a:spLocks noGrp="1"/>
          </p:cNvSpPr>
          <p:nvPr>
            <p:ph sz="quarter" idx="19"/>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4"/>
          <p:cNvSpPr>
            <a:spLocks noGrp="1"/>
          </p:cNvSpPr>
          <p:nvPr>
            <p:ph type="dt" sz="half" idx="20"/>
          </p:nvPr>
        </p:nvSpPr>
        <p:spPr/>
        <p:txBody>
          <a:bodyPr/>
          <a:lstStyle>
            <a:lvl1pPr>
              <a:defRPr/>
            </a:lvl1pPr>
          </a:lstStyle>
          <a:p>
            <a:pPr>
              <a:defRPr/>
            </a:pPr>
            <a:endParaRPr lang="en-US" dirty="0"/>
          </a:p>
        </p:txBody>
      </p:sp>
      <p:sp>
        <p:nvSpPr>
          <p:cNvPr id="11" name="Rectangle 6"/>
          <p:cNvSpPr>
            <a:spLocks noGrp="1"/>
          </p:cNvSpPr>
          <p:nvPr>
            <p:ph type="sldNum" sz="quarter" idx="21"/>
          </p:nvPr>
        </p:nvSpPr>
        <p:spPr/>
        <p:txBody>
          <a:bodyPr/>
          <a:lstStyle>
            <a:lvl1pPr>
              <a:defRPr/>
            </a:lvl1pPr>
          </a:lstStyle>
          <a:p>
            <a:pPr>
              <a:defRPr/>
            </a:pPr>
            <a:fld id="{B7918FA6-5FD6-4D49-8FBC-56CC0881CE70}" type="slidenum">
              <a:rPr lang="en-US" altLang="en-US"/>
              <a:pPr>
                <a:defRPr/>
              </a:pPr>
              <a:t>‹#›</a:t>
            </a:fld>
            <a:endParaRPr lang="en-US" altLang="en-US" dirty="0"/>
          </a:p>
        </p:txBody>
      </p:sp>
      <p:sp>
        <p:nvSpPr>
          <p:cNvPr id="12" name="Rectangle 12"/>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70093089"/>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4"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7" name="Rectangle 11"/>
          <p:cNvSpPr>
            <a:spLocks noGrp="1"/>
          </p:cNvSpPr>
          <p:nvPr>
            <p:ph sz="quarter" idx="17"/>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0" name="Rectangle 11"/>
          <p:cNvSpPr>
            <a:spLocks noGrp="1"/>
          </p:cNvSpPr>
          <p:nvPr>
            <p:ph sz="quarter" idx="19"/>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4"/>
          <p:cNvSpPr>
            <a:spLocks noGrp="1"/>
          </p:cNvSpPr>
          <p:nvPr>
            <p:ph type="dt" sz="half" idx="20"/>
          </p:nvPr>
        </p:nvSpPr>
        <p:spPr/>
        <p:txBody>
          <a:bodyPr/>
          <a:lstStyle>
            <a:lvl1pPr>
              <a:defRPr/>
            </a:lvl1pPr>
          </a:lstStyle>
          <a:p>
            <a:pPr>
              <a:defRPr/>
            </a:pPr>
            <a:endParaRPr lang="en-US" dirty="0"/>
          </a:p>
        </p:txBody>
      </p:sp>
      <p:sp>
        <p:nvSpPr>
          <p:cNvPr id="10" name="Rectangle 6"/>
          <p:cNvSpPr>
            <a:spLocks noGrp="1"/>
          </p:cNvSpPr>
          <p:nvPr>
            <p:ph type="sldNum" sz="quarter" idx="21"/>
          </p:nvPr>
        </p:nvSpPr>
        <p:spPr/>
        <p:txBody>
          <a:bodyPr/>
          <a:lstStyle>
            <a:lvl1pPr>
              <a:defRPr/>
            </a:lvl1pPr>
          </a:lstStyle>
          <a:p>
            <a:pPr>
              <a:defRPr/>
            </a:pPr>
            <a:fld id="{8CF720CD-9D6F-4A50-87C3-3527FB7E4B87}" type="slidenum">
              <a:rPr lang="en-US" altLang="en-US"/>
              <a:pPr>
                <a:defRPr/>
              </a:pPr>
              <a:t>‹#›</a:t>
            </a:fld>
            <a:endParaRPr lang="en-US" altLang="en-US" dirty="0"/>
          </a:p>
        </p:txBody>
      </p:sp>
      <p:sp>
        <p:nvSpPr>
          <p:cNvPr id="11" name="Rectangle 12"/>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792332201"/>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dirty="0" smtClean="0"/>
              <a:t>Click to edit Master title style</a:t>
            </a:r>
            <a:endParaRPr lang="en-US" dirty="0"/>
          </a:p>
        </p:txBody>
      </p:sp>
      <p:sp>
        <p:nvSpPr>
          <p:cNvPr id="3076" name="Rectangle 3"/>
          <p:cNvSpPr>
            <a:spLocks noGrp="1"/>
          </p:cNvSpPr>
          <p:nvPr>
            <p:ph type="body" idx="1"/>
          </p:nvPr>
        </p:nvSpPr>
        <p:spPr bwMode="auto">
          <a:xfrm>
            <a:off x="304800" y="381000"/>
            <a:ext cx="807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r" eaLnBrk="1" hangingPunct="1">
              <a:defRPr sz="1000">
                <a:solidFill>
                  <a:schemeClr val="tx1">
                    <a:tint val="65000"/>
                  </a:schemeClr>
                </a:solidFill>
                <a:latin typeface="Arial" charset="0"/>
              </a:defRPr>
            </a:lvl1pPr>
            <a:extLst/>
          </a:lstStyle>
          <a:p>
            <a:pPr>
              <a:defRPr/>
            </a:pPr>
            <a:endParaRPr lang="en-US" dirty="0"/>
          </a:p>
        </p:txBody>
      </p:sp>
      <p:sp>
        <p:nvSpPr>
          <p:cNvPr id="6" name="Rectangle 6"/>
          <p:cNvSpPr>
            <a:spLocks noGrp="1"/>
          </p:cNvSpPr>
          <p:nvPr>
            <p:ph type="sldNum" sz="quarter" idx="4"/>
          </p:nvPr>
        </p:nvSpPr>
        <p:spPr>
          <a:xfrm>
            <a:off x="6503988" y="6473825"/>
            <a:ext cx="9906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fld id="{CEC728F3-61B1-43A4-8AAF-860D72DED198}" type="slidenum">
              <a:rPr lang="en-US" altLang="en-US"/>
              <a:pPr>
                <a:defRPr/>
              </a:pPr>
              <a:t>‹#›</a:t>
            </a:fld>
            <a:endParaRPr lang="en-US" altLang="en-US"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eaLnBrk="1" hangingPunct="1">
              <a:defRPr sz="1000">
                <a:solidFill>
                  <a:sysClr val="windowText" lastClr="000000"/>
                </a:solidFill>
                <a:latin typeface="Arial" charset="0"/>
              </a:defRPr>
            </a:lvl1pPr>
            <a:extLst/>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7922" r:id="rId1"/>
    <p:sldLayoutId id="2147487923" r:id="rId2"/>
    <p:sldLayoutId id="2147487924" r:id="rId3"/>
    <p:sldLayoutId id="2147487911" r:id="rId4"/>
    <p:sldLayoutId id="2147487912" r:id="rId5"/>
    <p:sldLayoutId id="2147487925" r:id="rId6"/>
    <p:sldLayoutId id="2147487913" r:id="rId7"/>
    <p:sldLayoutId id="2147487914" r:id="rId8"/>
    <p:sldLayoutId id="2147487915" r:id="rId9"/>
    <p:sldLayoutId id="2147487916" r:id="rId10"/>
    <p:sldLayoutId id="2147487917" r:id="rId11"/>
    <p:sldLayoutId id="2147487918" r:id="rId12"/>
    <p:sldLayoutId id="2147487919" r:id="rId13"/>
    <p:sldLayoutId id="2147487920" r:id="rId14"/>
    <p:sldLayoutId id="2147487921" r:id="rId15"/>
    <p:sldLayoutId id="2147487926" r:id="rId16"/>
    <p:sldLayoutId id="2147487928" r:id="rId17"/>
    <p:sldLayoutId id="2147487929" r:id="rId18"/>
  </p:sldLayoutIdLst>
  <p:transition spd="slow">
    <p:wedge/>
  </p:transition>
  <p:timing>
    <p:tnLst>
      <p:par>
        <p:cTn id="1" dur="indefinite" restart="never" nodeType="tmRoot"/>
      </p:par>
    </p:tnLst>
  </p:timing>
  <p:hf sldNum="0" hdr="0" ftr="0" dt="0"/>
  <p:txStyles>
    <p:titleStyle>
      <a:lvl1pPr algn="l" rtl="0" eaLnBrk="0" fontAlgn="base" hangingPunct="0">
        <a:spcBef>
          <a:spcPct val="0"/>
        </a:spcBef>
        <a:spcAft>
          <a:spcPct val="0"/>
        </a:spcAft>
        <a:defRPr sz="2400" cap="small">
          <a:solidFill>
            <a:schemeClr val="tx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a:extLst/>
    </p:titleStyle>
    <p:bodyStyle>
      <a:lvl1pPr marL="342900" indent="-342900" algn="l" rtl="0" eaLnBrk="0" fontAlgn="base" hangingPunct="0">
        <a:spcBef>
          <a:spcPct val="20000"/>
        </a:spcBef>
        <a:spcAft>
          <a:spcPct val="0"/>
        </a:spcAft>
        <a:defRPr sz="1100">
          <a:solidFill>
            <a:schemeClr val="tx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sera-mtl.cgi.com/exchweb/bin/,DanaInfo=.awfdpenrGm6msm0utPv5ATx25.3H+redir.asp?URL=http://www.hud.gov/subscribe/mailinglist.cfm"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4114800"/>
            <a:ext cx="8686800" cy="523875"/>
          </a:xfrm>
          <a:prstGeom prst="rect">
            <a:avLst/>
          </a:prstGeom>
        </p:spPr>
        <p:txBody>
          <a:bodyPr>
            <a:spAutoFit/>
          </a:bodyPr>
          <a:lstStyle/>
          <a:p>
            <a:pPr eaLnBrk="1" hangingPunct="1">
              <a:defRPr/>
            </a:pPr>
            <a:r>
              <a:rPr lang="en-US" sz="2800" dirty="0">
                <a:solidFill>
                  <a:schemeClr val="bg1">
                    <a:lumMod val="95000"/>
                  </a:schemeClr>
                </a:solidFill>
                <a:latin typeface="Times New Roman" pitchFamily="18" charset="0"/>
                <a:cs typeface="Times New Roman" pitchFamily="18" charset="0"/>
              </a:rPr>
              <a:t>North Tampa Housing Development Corporation</a:t>
            </a:r>
            <a:endParaRPr lang="en-US" sz="2800" dirty="0">
              <a:solidFill>
                <a:schemeClr val="bg1">
                  <a:lumMod val="95000"/>
                </a:schemeClr>
              </a:solidFill>
              <a:cs typeface="Arial" pitchFamily="34" charset="0"/>
            </a:endParaRPr>
          </a:p>
        </p:txBody>
      </p:sp>
      <p:sp>
        <p:nvSpPr>
          <p:cNvPr id="9" name="Subtitle 5"/>
          <p:cNvSpPr txBox="1">
            <a:spLocks/>
          </p:cNvSpPr>
          <p:nvPr/>
        </p:nvSpPr>
        <p:spPr>
          <a:xfrm>
            <a:off x="152400" y="5257800"/>
            <a:ext cx="3657600" cy="1423988"/>
          </a:xfrm>
          <a:prstGeom prst="rect">
            <a:avLst/>
          </a:prstGeom>
          <a:solidFill>
            <a:schemeClr val="bg1"/>
          </a:solidFill>
        </p:spPr>
        <p:txBody>
          <a:bodyPr/>
          <a:lstStyle/>
          <a:p>
            <a:pPr eaLnBrk="1" fontAlgn="auto" hangingPunct="1">
              <a:spcBef>
                <a:spcPct val="20000"/>
              </a:spcBef>
              <a:spcAft>
                <a:spcPts val="0"/>
              </a:spcAft>
              <a:defRPr/>
            </a:pPr>
            <a:endParaRPr lang="en-US" sz="1400" b="1" dirty="0">
              <a:cs typeface="Arial" pitchFamily="34" charset="0"/>
            </a:endParaRPr>
          </a:p>
          <a:p>
            <a:pPr eaLnBrk="1" fontAlgn="auto" hangingPunct="1">
              <a:spcBef>
                <a:spcPct val="20000"/>
              </a:spcBef>
              <a:spcAft>
                <a:spcPts val="0"/>
              </a:spcAft>
              <a:defRPr/>
            </a:pP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April 19, 2023</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413" name="Freeform 76"/>
          <p:cNvSpPr>
            <a:spLocks/>
          </p:cNvSpPr>
          <p:nvPr/>
        </p:nvSpPr>
        <p:spPr bwMode="auto">
          <a:xfrm>
            <a:off x="914400" y="595313"/>
            <a:ext cx="3935413" cy="2573337"/>
          </a:xfrm>
          <a:custGeom>
            <a:avLst/>
            <a:gdLst>
              <a:gd name="T0" fmla="*/ 2147483646 w 2479"/>
              <a:gd name="T1" fmla="*/ 2147483646 h 1621"/>
              <a:gd name="T2" fmla="*/ 2147483646 w 2479"/>
              <a:gd name="T3" fmla="*/ 2147483646 h 1621"/>
              <a:gd name="T4" fmla="*/ 2147483646 w 2479"/>
              <a:gd name="T5" fmla="*/ 2147483646 h 1621"/>
              <a:gd name="T6" fmla="*/ 2147483646 w 2479"/>
              <a:gd name="T7" fmla="*/ 2147483646 h 1621"/>
              <a:gd name="T8" fmla="*/ 2147483646 w 2479"/>
              <a:gd name="T9" fmla="*/ 2147483646 h 1621"/>
              <a:gd name="T10" fmla="*/ 2147483646 w 2479"/>
              <a:gd name="T11" fmla="*/ 2147483646 h 1621"/>
              <a:gd name="T12" fmla="*/ 2147483646 w 2479"/>
              <a:gd name="T13" fmla="*/ 2147483646 h 1621"/>
              <a:gd name="T14" fmla="*/ 2147483646 w 2479"/>
              <a:gd name="T15" fmla="*/ 2147483646 h 1621"/>
              <a:gd name="T16" fmla="*/ 2147483646 w 2479"/>
              <a:gd name="T17" fmla="*/ 2147483646 h 1621"/>
              <a:gd name="T18" fmla="*/ 2147483646 w 2479"/>
              <a:gd name="T19" fmla="*/ 2147483646 h 1621"/>
              <a:gd name="T20" fmla="*/ 2147483646 w 2479"/>
              <a:gd name="T21" fmla="*/ 2147483646 h 1621"/>
              <a:gd name="T22" fmla="*/ 2147483646 w 2479"/>
              <a:gd name="T23" fmla="*/ 2147483646 h 1621"/>
              <a:gd name="T24" fmla="*/ 2147483646 w 2479"/>
              <a:gd name="T25" fmla="*/ 2147483646 h 1621"/>
              <a:gd name="T26" fmla="*/ 2147483646 w 2479"/>
              <a:gd name="T27" fmla="*/ 2147483646 h 1621"/>
              <a:gd name="T28" fmla="*/ 2147483646 w 2479"/>
              <a:gd name="T29" fmla="*/ 2147483646 h 1621"/>
              <a:gd name="T30" fmla="*/ 2147483646 w 2479"/>
              <a:gd name="T31" fmla="*/ 2147483646 h 1621"/>
              <a:gd name="T32" fmla="*/ 2147483646 w 2479"/>
              <a:gd name="T33" fmla="*/ 2147483646 h 1621"/>
              <a:gd name="T34" fmla="*/ 2147483646 w 2479"/>
              <a:gd name="T35" fmla="*/ 2147483646 h 1621"/>
              <a:gd name="T36" fmla="*/ 2147483646 w 2479"/>
              <a:gd name="T37" fmla="*/ 2147483646 h 1621"/>
              <a:gd name="T38" fmla="*/ 2147483646 w 2479"/>
              <a:gd name="T39" fmla="*/ 2147483646 h 1621"/>
              <a:gd name="T40" fmla="*/ 2147483646 w 2479"/>
              <a:gd name="T41" fmla="*/ 2147483646 h 1621"/>
              <a:gd name="T42" fmla="*/ 2147483646 w 2479"/>
              <a:gd name="T43" fmla="*/ 2147483646 h 1621"/>
              <a:gd name="T44" fmla="*/ 2147483646 w 2479"/>
              <a:gd name="T45" fmla="*/ 2147483646 h 1621"/>
              <a:gd name="T46" fmla="*/ 2147483646 w 2479"/>
              <a:gd name="T47" fmla="*/ 2147483646 h 1621"/>
              <a:gd name="T48" fmla="*/ 2147483646 w 2479"/>
              <a:gd name="T49" fmla="*/ 2147483646 h 1621"/>
              <a:gd name="T50" fmla="*/ 2147483646 w 2479"/>
              <a:gd name="T51" fmla="*/ 2147483646 h 1621"/>
              <a:gd name="T52" fmla="*/ 2147483646 w 2479"/>
              <a:gd name="T53" fmla="*/ 2147483646 h 1621"/>
              <a:gd name="T54" fmla="*/ 2147483646 w 2479"/>
              <a:gd name="T55" fmla="*/ 2147483646 h 1621"/>
              <a:gd name="T56" fmla="*/ 2147483646 w 2479"/>
              <a:gd name="T57" fmla="*/ 2147483646 h 1621"/>
              <a:gd name="T58" fmla="*/ 2147483646 w 2479"/>
              <a:gd name="T59" fmla="*/ 2147483646 h 1621"/>
              <a:gd name="T60" fmla="*/ 2147483646 w 2479"/>
              <a:gd name="T61" fmla="*/ 2147483646 h 1621"/>
              <a:gd name="T62" fmla="*/ 2147483646 w 2479"/>
              <a:gd name="T63" fmla="*/ 2147483646 h 1621"/>
              <a:gd name="T64" fmla="*/ 2147483646 w 2479"/>
              <a:gd name="T65" fmla="*/ 2147483646 h 1621"/>
              <a:gd name="T66" fmla="*/ 2147483646 w 2479"/>
              <a:gd name="T67" fmla="*/ 2147483646 h 1621"/>
              <a:gd name="T68" fmla="*/ 2147483646 w 2479"/>
              <a:gd name="T69" fmla="*/ 2147483646 h 1621"/>
              <a:gd name="T70" fmla="*/ 2147483646 w 2479"/>
              <a:gd name="T71" fmla="*/ 2147483646 h 1621"/>
              <a:gd name="T72" fmla="*/ 2147483646 w 2479"/>
              <a:gd name="T73" fmla="*/ 2147483646 h 1621"/>
              <a:gd name="T74" fmla="*/ 2147483646 w 2479"/>
              <a:gd name="T75" fmla="*/ 2147483646 h 1621"/>
              <a:gd name="T76" fmla="*/ 2147483646 w 2479"/>
              <a:gd name="T77" fmla="*/ 2147483646 h 1621"/>
              <a:gd name="T78" fmla="*/ 2147483646 w 2479"/>
              <a:gd name="T79" fmla="*/ 2147483646 h 1621"/>
              <a:gd name="T80" fmla="*/ 2147483646 w 2479"/>
              <a:gd name="T81" fmla="*/ 2147483646 h 1621"/>
              <a:gd name="T82" fmla="*/ 2147483646 w 2479"/>
              <a:gd name="T83" fmla="*/ 2147483646 h 1621"/>
              <a:gd name="T84" fmla="*/ 2147483646 w 2479"/>
              <a:gd name="T85" fmla="*/ 2147483646 h 1621"/>
              <a:gd name="T86" fmla="*/ 2147483646 w 2479"/>
              <a:gd name="T87" fmla="*/ 2147483646 h 1621"/>
              <a:gd name="T88" fmla="*/ 2147483646 w 2479"/>
              <a:gd name="T89" fmla="*/ 2147483646 h 1621"/>
              <a:gd name="T90" fmla="*/ 2147483646 w 2479"/>
              <a:gd name="T91" fmla="*/ 2147483646 h 1621"/>
              <a:gd name="T92" fmla="*/ 2147483646 w 2479"/>
              <a:gd name="T93" fmla="*/ 2147483646 h 1621"/>
              <a:gd name="T94" fmla="*/ 2147483646 w 2479"/>
              <a:gd name="T95" fmla="*/ 2147483646 h 1621"/>
              <a:gd name="T96" fmla="*/ 2147483646 w 2479"/>
              <a:gd name="T97" fmla="*/ 2147483646 h 1621"/>
              <a:gd name="T98" fmla="*/ 2147483646 w 2479"/>
              <a:gd name="T99" fmla="*/ 2147483646 h 1621"/>
              <a:gd name="T100" fmla="*/ 2147483646 w 2479"/>
              <a:gd name="T101" fmla="*/ 2147483646 h 1621"/>
              <a:gd name="T102" fmla="*/ 2147483646 w 2479"/>
              <a:gd name="T103" fmla="*/ 2147483646 h 1621"/>
              <a:gd name="T104" fmla="*/ 2147483646 w 2479"/>
              <a:gd name="T105" fmla="*/ 2147483646 h 1621"/>
              <a:gd name="T106" fmla="*/ 2147483646 w 2479"/>
              <a:gd name="T107" fmla="*/ 2147483646 h 1621"/>
              <a:gd name="T108" fmla="*/ 2147483646 w 2479"/>
              <a:gd name="T109" fmla="*/ 2147483646 h 1621"/>
              <a:gd name="T110" fmla="*/ 2147483646 w 2479"/>
              <a:gd name="T111" fmla="*/ 2147483646 h 1621"/>
              <a:gd name="T112" fmla="*/ 2147483646 w 2479"/>
              <a:gd name="T113" fmla="*/ 2147483646 h 1621"/>
              <a:gd name="T114" fmla="*/ 2147483646 w 2479"/>
              <a:gd name="T115" fmla="*/ 2147483646 h 1621"/>
              <a:gd name="T116" fmla="*/ 2147483646 w 2479"/>
              <a:gd name="T117" fmla="*/ 2147483646 h 1621"/>
              <a:gd name="T118" fmla="*/ 2147483646 w 2479"/>
              <a:gd name="T119" fmla="*/ 2147483646 h 1621"/>
              <a:gd name="T120" fmla="*/ 2147483646 w 2479"/>
              <a:gd name="T121" fmla="*/ 2147483646 h 1621"/>
              <a:gd name="T122" fmla="*/ 2147483646 w 2479"/>
              <a:gd name="T123" fmla="*/ 2147483646 h 1621"/>
              <a:gd name="T124" fmla="*/ 2147483646 w 2479"/>
              <a:gd name="T125" fmla="*/ 2147483646 h 16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79" h="1621">
                <a:moveTo>
                  <a:pt x="2445" y="1290"/>
                </a:moveTo>
                <a:lnTo>
                  <a:pt x="2450" y="1277"/>
                </a:lnTo>
                <a:lnTo>
                  <a:pt x="2452" y="1265"/>
                </a:lnTo>
                <a:lnTo>
                  <a:pt x="2457" y="1252"/>
                </a:lnTo>
                <a:lnTo>
                  <a:pt x="2459" y="1240"/>
                </a:lnTo>
                <a:lnTo>
                  <a:pt x="2470" y="1182"/>
                </a:lnTo>
                <a:lnTo>
                  <a:pt x="2477" y="1125"/>
                </a:lnTo>
                <a:lnTo>
                  <a:pt x="2479" y="1068"/>
                </a:lnTo>
                <a:lnTo>
                  <a:pt x="2475" y="1011"/>
                </a:lnTo>
                <a:lnTo>
                  <a:pt x="2472" y="989"/>
                </a:lnTo>
                <a:lnTo>
                  <a:pt x="2466" y="965"/>
                </a:lnTo>
                <a:lnTo>
                  <a:pt x="2459" y="939"/>
                </a:lnTo>
                <a:lnTo>
                  <a:pt x="2451" y="910"/>
                </a:lnTo>
                <a:lnTo>
                  <a:pt x="2440" y="881"/>
                </a:lnTo>
                <a:lnTo>
                  <a:pt x="2426" y="850"/>
                </a:lnTo>
                <a:lnTo>
                  <a:pt x="2409" y="817"/>
                </a:lnTo>
                <a:lnTo>
                  <a:pt x="2390" y="784"/>
                </a:lnTo>
                <a:lnTo>
                  <a:pt x="2372" y="758"/>
                </a:lnTo>
                <a:lnTo>
                  <a:pt x="2352" y="732"/>
                </a:lnTo>
                <a:lnTo>
                  <a:pt x="2330" y="707"/>
                </a:lnTo>
                <a:lnTo>
                  <a:pt x="2306" y="680"/>
                </a:lnTo>
                <a:lnTo>
                  <a:pt x="2280" y="655"/>
                </a:lnTo>
                <a:lnTo>
                  <a:pt x="2252" y="631"/>
                </a:lnTo>
                <a:lnTo>
                  <a:pt x="2221" y="606"/>
                </a:lnTo>
                <a:lnTo>
                  <a:pt x="2188" y="584"/>
                </a:lnTo>
                <a:lnTo>
                  <a:pt x="2174" y="576"/>
                </a:lnTo>
                <a:lnTo>
                  <a:pt x="2160" y="567"/>
                </a:lnTo>
                <a:lnTo>
                  <a:pt x="2146" y="559"/>
                </a:lnTo>
                <a:lnTo>
                  <a:pt x="2134" y="551"/>
                </a:lnTo>
                <a:lnTo>
                  <a:pt x="2121" y="544"/>
                </a:lnTo>
                <a:lnTo>
                  <a:pt x="2109" y="537"/>
                </a:lnTo>
                <a:lnTo>
                  <a:pt x="2096" y="530"/>
                </a:lnTo>
                <a:lnTo>
                  <a:pt x="2084" y="523"/>
                </a:lnTo>
                <a:lnTo>
                  <a:pt x="2063" y="512"/>
                </a:lnTo>
                <a:lnTo>
                  <a:pt x="2043" y="502"/>
                </a:lnTo>
                <a:lnTo>
                  <a:pt x="2024" y="492"/>
                </a:lnTo>
                <a:lnTo>
                  <a:pt x="2004" y="483"/>
                </a:lnTo>
                <a:lnTo>
                  <a:pt x="1986" y="476"/>
                </a:lnTo>
                <a:lnTo>
                  <a:pt x="1968" y="467"/>
                </a:lnTo>
                <a:lnTo>
                  <a:pt x="1950" y="460"/>
                </a:lnTo>
                <a:lnTo>
                  <a:pt x="1933" y="455"/>
                </a:lnTo>
                <a:lnTo>
                  <a:pt x="1917" y="449"/>
                </a:lnTo>
                <a:lnTo>
                  <a:pt x="1900" y="444"/>
                </a:lnTo>
                <a:lnTo>
                  <a:pt x="1883" y="439"/>
                </a:lnTo>
                <a:lnTo>
                  <a:pt x="1868" y="435"/>
                </a:lnTo>
                <a:lnTo>
                  <a:pt x="1853" y="431"/>
                </a:lnTo>
                <a:lnTo>
                  <a:pt x="1836" y="428"/>
                </a:lnTo>
                <a:lnTo>
                  <a:pt x="1821" y="425"/>
                </a:lnTo>
                <a:lnTo>
                  <a:pt x="1805" y="423"/>
                </a:lnTo>
                <a:lnTo>
                  <a:pt x="1773" y="419"/>
                </a:lnTo>
                <a:lnTo>
                  <a:pt x="1741" y="417"/>
                </a:lnTo>
                <a:lnTo>
                  <a:pt x="1711" y="416"/>
                </a:lnTo>
                <a:lnTo>
                  <a:pt x="1680" y="417"/>
                </a:lnTo>
                <a:lnTo>
                  <a:pt x="1651" y="420"/>
                </a:lnTo>
                <a:lnTo>
                  <a:pt x="1622" y="423"/>
                </a:lnTo>
                <a:lnTo>
                  <a:pt x="1593" y="427"/>
                </a:lnTo>
                <a:lnTo>
                  <a:pt x="1565" y="431"/>
                </a:lnTo>
                <a:lnTo>
                  <a:pt x="1537" y="435"/>
                </a:lnTo>
                <a:lnTo>
                  <a:pt x="1509" y="439"/>
                </a:lnTo>
                <a:lnTo>
                  <a:pt x="1481" y="444"/>
                </a:lnTo>
                <a:lnTo>
                  <a:pt x="1453" y="448"/>
                </a:lnTo>
                <a:lnTo>
                  <a:pt x="1426" y="449"/>
                </a:lnTo>
                <a:lnTo>
                  <a:pt x="1396" y="452"/>
                </a:lnTo>
                <a:lnTo>
                  <a:pt x="1369" y="452"/>
                </a:lnTo>
                <a:lnTo>
                  <a:pt x="1339" y="451"/>
                </a:lnTo>
                <a:lnTo>
                  <a:pt x="1324" y="449"/>
                </a:lnTo>
                <a:lnTo>
                  <a:pt x="1310" y="446"/>
                </a:lnTo>
                <a:lnTo>
                  <a:pt x="1295" y="444"/>
                </a:lnTo>
                <a:lnTo>
                  <a:pt x="1280" y="439"/>
                </a:lnTo>
                <a:lnTo>
                  <a:pt x="1264" y="435"/>
                </a:lnTo>
                <a:lnTo>
                  <a:pt x="1249" y="431"/>
                </a:lnTo>
                <a:lnTo>
                  <a:pt x="1234" y="425"/>
                </a:lnTo>
                <a:lnTo>
                  <a:pt x="1218" y="419"/>
                </a:lnTo>
                <a:lnTo>
                  <a:pt x="1202" y="412"/>
                </a:lnTo>
                <a:lnTo>
                  <a:pt x="1186" y="403"/>
                </a:lnTo>
                <a:lnTo>
                  <a:pt x="1170" y="395"/>
                </a:lnTo>
                <a:lnTo>
                  <a:pt x="1153" y="385"/>
                </a:lnTo>
                <a:lnTo>
                  <a:pt x="1136" y="375"/>
                </a:lnTo>
                <a:lnTo>
                  <a:pt x="1120" y="364"/>
                </a:lnTo>
                <a:lnTo>
                  <a:pt x="1102" y="353"/>
                </a:lnTo>
                <a:lnTo>
                  <a:pt x="1085" y="341"/>
                </a:lnTo>
                <a:lnTo>
                  <a:pt x="1072" y="332"/>
                </a:lnTo>
                <a:lnTo>
                  <a:pt x="1061" y="323"/>
                </a:lnTo>
                <a:lnTo>
                  <a:pt x="1049" y="313"/>
                </a:lnTo>
                <a:lnTo>
                  <a:pt x="1036" y="303"/>
                </a:lnTo>
                <a:lnTo>
                  <a:pt x="1024" y="292"/>
                </a:lnTo>
                <a:lnTo>
                  <a:pt x="1011" y="282"/>
                </a:lnTo>
                <a:lnTo>
                  <a:pt x="999" y="270"/>
                </a:lnTo>
                <a:lnTo>
                  <a:pt x="986" y="258"/>
                </a:lnTo>
                <a:lnTo>
                  <a:pt x="965" y="240"/>
                </a:lnTo>
                <a:lnTo>
                  <a:pt x="943" y="222"/>
                </a:lnTo>
                <a:lnTo>
                  <a:pt x="921" y="204"/>
                </a:lnTo>
                <a:lnTo>
                  <a:pt x="898" y="185"/>
                </a:lnTo>
                <a:lnTo>
                  <a:pt x="873" y="168"/>
                </a:lnTo>
                <a:lnTo>
                  <a:pt x="848" y="150"/>
                </a:lnTo>
                <a:lnTo>
                  <a:pt x="823" y="133"/>
                </a:lnTo>
                <a:lnTo>
                  <a:pt x="797" y="117"/>
                </a:lnTo>
                <a:lnTo>
                  <a:pt x="783" y="108"/>
                </a:lnTo>
                <a:lnTo>
                  <a:pt x="769" y="101"/>
                </a:lnTo>
                <a:lnTo>
                  <a:pt x="755" y="93"/>
                </a:lnTo>
                <a:lnTo>
                  <a:pt x="741" y="86"/>
                </a:lnTo>
                <a:lnTo>
                  <a:pt x="727" y="79"/>
                </a:lnTo>
                <a:lnTo>
                  <a:pt x="712" y="71"/>
                </a:lnTo>
                <a:lnTo>
                  <a:pt x="698" y="65"/>
                </a:lnTo>
                <a:lnTo>
                  <a:pt x="684" y="58"/>
                </a:lnTo>
                <a:lnTo>
                  <a:pt x="669" y="51"/>
                </a:lnTo>
                <a:lnTo>
                  <a:pt x="654" y="46"/>
                </a:lnTo>
                <a:lnTo>
                  <a:pt x="638" y="40"/>
                </a:lnTo>
                <a:lnTo>
                  <a:pt x="623" y="34"/>
                </a:lnTo>
                <a:lnTo>
                  <a:pt x="608" y="29"/>
                </a:lnTo>
                <a:lnTo>
                  <a:pt x="592" y="23"/>
                </a:lnTo>
                <a:lnTo>
                  <a:pt x="577" y="19"/>
                </a:lnTo>
                <a:lnTo>
                  <a:pt x="562" y="15"/>
                </a:lnTo>
                <a:lnTo>
                  <a:pt x="507" y="4"/>
                </a:lnTo>
                <a:lnTo>
                  <a:pt x="453" y="0"/>
                </a:lnTo>
                <a:lnTo>
                  <a:pt x="400" y="1"/>
                </a:lnTo>
                <a:lnTo>
                  <a:pt x="349" y="7"/>
                </a:lnTo>
                <a:lnTo>
                  <a:pt x="300" y="19"/>
                </a:lnTo>
                <a:lnTo>
                  <a:pt x="253" y="37"/>
                </a:lnTo>
                <a:lnTo>
                  <a:pt x="210" y="58"/>
                </a:lnTo>
                <a:lnTo>
                  <a:pt x="168" y="85"/>
                </a:lnTo>
                <a:lnTo>
                  <a:pt x="132" y="115"/>
                </a:lnTo>
                <a:lnTo>
                  <a:pt x="98" y="150"/>
                </a:lnTo>
                <a:lnTo>
                  <a:pt x="69" y="188"/>
                </a:lnTo>
                <a:lnTo>
                  <a:pt x="46" y="228"/>
                </a:lnTo>
                <a:lnTo>
                  <a:pt x="27" y="271"/>
                </a:lnTo>
                <a:lnTo>
                  <a:pt x="15" y="316"/>
                </a:lnTo>
                <a:lnTo>
                  <a:pt x="8" y="364"/>
                </a:lnTo>
                <a:lnTo>
                  <a:pt x="8" y="413"/>
                </a:lnTo>
                <a:lnTo>
                  <a:pt x="12" y="456"/>
                </a:lnTo>
                <a:lnTo>
                  <a:pt x="18" y="502"/>
                </a:lnTo>
                <a:lnTo>
                  <a:pt x="26" y="551"/>
                </a:lnTo>
                <a:lnTo>
                  <a:pt x="36" y="599"/>
                </a:lnTo>
                <a:lnTo>
                  <a:pt x="47" y="648"/>
                </a:lnTo>
                <a:lnTo>
                  <a:pt x="59" y="694"/>
                </a:lnTo>
                <a:lnTo>
                  <a:pt x="73" y="739"/>
                </a:lnTo>
                <a:lnTo>
                  <a:pt x="89" y="778"/>
                </a:lnTo>
                <a:lnTo>
                  <a:pt x="121" y="855"/>
                </a:lnTo>
                <a:lnTo>
                  <a:pt x="149" y="924"/>
                </a:lnTo>
                <a:lnTo>
                  <a:pt x="171" y="982"/>
                </a:lnTo>
                <a:lnTo>
                  <a:pt x="189" y="1034"/>
                </a:lnTo>
                <a:lnTo>
                  <a:pt x="200" y="1081"/>
                </a:lnTo>
                <a:lnTo>
                  <a:pt x="207" y="1124"/>
                </a:lnTo>
                <a:lnTo>
                  <a:pt x="207" y="1166"/>
                </a:lnTo>
                <a:lnTo>
                  <a:pt x="200" y="1208"/>
                </a:lnTo>
                <a:lnTo>
                  <a:pt x="183" y="1265"/>
                </a:lnTo>
                <a:lnTo>
                  <a:pt x="161" y="1317"/>
                </a:lnTo>
                <a:lnTo>
                  <a:pt x="135" y="1365"/>
                </a:lnTo>
                <a:lnTo>
                  <a:pt x="108" y="1409"/>
                </a:lnTo>
                <a:lnTo>
                  <a:pt x="80" y="1454"/>
                </a:lnTo>
                <a:lnTo>
                  <a:pt x="54" y="1496"/>
                </a:lnTo>
                <a:lnTo>
                  <a:pt x="29" y="1540"/>
                </a:lnTo>
                <a:lnTo>
                  <a:pt x="9" y="1586"/>
                </a:lnTo>
                <a:lnTo>
                  <a:pt x="7" y="1594"/>
                </a:lnTo>
                <a:lnTo>
                  <a:pt x="4" y="1603"/>
                </a:lnTo>
                <a:lnTo>
                  <a:pt x="2" y="1611"/>
                </a:lnTo>
                <a:lnTo>
                  <a:pt x="0" y="1621"/>
                </a:lnTo>
                <a:lnTo>
                  <a:pt x="87" y="1583"/>
                </a:lnTo>
                <a:lnTo>
                  <a:pt x="175" y="1548"/>
                </a:lnTo>
                <a:lnTo>
                  <a:pt x="263" y="1516"/>
                </a:lnTo>
                <a:lnTo>
                  <a:pt x="350" y="1487"/>
                </a:lnTo>
                <a:lnTo>
                  <a:pt x="438" y="1459"/>
                </a:lnTo>
                <a:lnTo>
                  <a:pt x="527" y="1433"/>
                </a:lnTo>
                <a:lnTo>
                  <a:pt x="615" y="1411"/>
                </a:lnTo>
                <a:lnTo>
                  <a:pt x="702" y="1388"/>
                </a:lnTo>
                <a:lnTo>
                  <a:pt x="788" y="1369"/>
                </a:lnTo>
                <a:lnTo>
                  <a:pt x="876" y="1352"/>
                </a:lnTo>
                <a:lnTo>
                  <a:pt x="961" y="1336"/>
                </a:lnTo>
                <a:lnTo>
                  <a:pt x="1047" y="1322"/>
                </a:lnTo>
                <a:lnTo>
                  <a:pt x="1132" y="1309"/>
                </a:lnTo>
                <a:lnTo>
                  <a:pt x="1216" y="1299"/>
                </a:lnTo>
                <a:lnTo>
                  <a:pt x="1298" y="1290"/>
                </a:lnTo>
                <a:lnTo>
                  <a:pt x="1380" y="1281"/>
                </a:lnTo>
                <a:lnTo>
                  <a:pt x="1460" y="1276"/>
                </a:lnTo>
                <a:lnTo>
                  <a:pt x="1538" y="1270"/>
                </a:lnTo>
                <a:lnTo>
                  <a:pt x="1616" y="1266"/>
                </a:lnTo>
                <a:lnTo>
                  <a:pt x="1693" y="1263"/>
                </a:lnTo>
                <a:lnTo>
                  <a:pt x="1767" y="1262"/>
                </a:lnTo>
                <a:lnTo>
                  <a:pt x="1839" y="1260"/>
                </a:lnTo>
                <a:lnTo>
                  <a:pt x="1910" y="1260"/>
                </a:lnTo>
                <a:lnTo>
                  <a:pt x="1979" y="1262"/>
                </a:lnTo>
                <a:lnTo>
                  <a:pt x="2046" y="1263"/>
                </a:lnTo>
                <a:lnTo>
                  <a:pt x="2110" y="1266"/>
                </a:lnTo>
                <a:lnTo>
                  <a:pt x="2173" y="1269"/>
                </a:lnTo>
                <a:lnTo>
                  <a:pt x="2233" y="1273"/>
                </a:lnTo>
                <a:lnTo>
                  <a:pt x="2290" y="1276"/>
                </a:lnTo>
                <a:lnTo>
                  <a:pt x="2344" y="1280"/>
                </a:lnTo>
                <a:lnTo>
                  <a:pt x="2397" y="1285"/>
                </a:lnTo>
                <a:lnTo>
                  <a:pt x="2445" y="129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46" name="Rectangle 4"/>
          <p:cNvSpPr>
            <a:spLocks noGrp="1" noChangeArrowheads="1"/>
          </p:cNvSpPr>
          <p:nvPr>
            <p:ph type="ctrTitle"/>
          </p:nvPr>
        </p:nvSpPr>
        <p:spPr>
          <a:xfrm>
            <a:off x="347472" y="277813"/>
            <a:ext cx="7791641" cy="3733800"/>
          </a:xfrm>
        </p:spPr>
        <p:txBody>
          <a:bodyPr>
            <a:noAutofit/>
          </a:bodyPr>
          <a:lstStyle/>
          <a:p>
            <a:pPr algn="ctr"/>
            <a:r>
              <a:rPr lang="en-US" sz="3600" b="1" cap="none" dirty="0" smtClean="0">
                <a:solidFill>
                  <a:schemeClr val="tx1"/>
                </a:solidFill>
                <a:latin typeface="Baskerville Old Face" panose="02020602080505020303" pitchFamily="18" charset="0"/>
              </a:rPr>
              <a:t/>
            </a:r>
            <a:br>
              <a:rPr lang="en-US" sz="3600" b="1" cap="none" dirty="0" smtClean="0">
                <a:solidFill>
                  <a:schemeClr val="tx1"/>
                </a:solidFill>
                <a:latin typeface="Baskerville Old Face" panose="02020602080505020303" pitchFamily="18" charset="0"/>
              </a:rPr>
            </a:br>
            <a:r>
              <a:rPr lang="en-US" sz="3600" b="1" cap="none" dirty="0" smtClean="0">
                <a:solidFill>
                  <a:schemeClr val="tx1"/>
                </a:solidFill>
                <a:latin typeface="Baskerville Old Face" panose="02020602080505020303" pitchFamily="18" charset="0"/>
              </a:rPr>
              <a:t>Successfully Preparing Daily For Your MOR </a:t>
            </a:r>
            <a:endParaRPr lang="en-US" sz="3600" kern="1200" cap="none" dirty="0" smtClean="0">
              <a:solidFill>
                <a:schemeClr val="tx1"/>
              </a:solidFill>
              <a:latin typeface="Baskerville Old Face" panose="02020602080505020303" pitchFamily="18" charset="0"/>
              <a:ea typeface="+mn-ea"/>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34" y="4876800"/>
            <a:ext cx="2362200" cy="1752600"/>
          </a:xfrm>
          <a:prstGeom prst="rect">
            <a:avLst/>
          </a:prstGeom>
        </p:spPr>
      </p:pic>
      <p:pic>
        <p:nvPicPr>
          <p:cNvPr id="3" name="Picture 2"/>
          <p:cNvPicPr>
            <a:picLocks noChangeAspect="1"/>
          </p:cNvPicPr>
          <p:nvPr/>
        </p:nvPicPr>
        <p:blipFill>
          <a:blip r:embed="rId4"/>
          <a:stretch>
            <a:fillRect/>
          </a:stretch>
        </p:blipFill>
        <p:spPr>
          <a:xfrm>
            <a:off x="3158229" y="277813"/>
            <a:ext cx="2353003" cy="14765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3858"/>
    </mc:Choice>
    <mc:Fallback xmlns="">
      <p:transition advTm="3385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5A93F00-78C0-CD46-A464-9B57F5E9A326}"/>
              </a:ext>
            </a:extLst>
          </p:cNvPr>
          <p:cNvSpPr>
            <a:spLocks noGrp="1"/>
          </p:cNvSpPr>
          <p:nvPr>
            <p:ph type="sldNum" sz="quarter" idx="4"/>
          </p:nvPr>
        </p:nvSpPr>
        <p:spPr/>
        <p:txBody>
          <a:bodyPr/>
          <a:lstStyle/>
          <a:p>
            <a:fld id="{525A3C56-E491-49B2-93F3-63532DF516BC}" type="slidenum">
              <a:rPr lang="en-US" smtClean="0">
                <a:latin typeface="Arial" panose="020B0604020202020204" pitchFamily="34" charset="0"/>
              </a:rPr>
              <a:pPr/>
              <a:t>10</a:t>
            </a:fld>
            <a:endParaRPr lang="en-US" dirty="0">
              <a:latin typeface="Arial" panose="020B0604020202020204" pitchFamily="34" charset="0"/>
            </a:endParaRPr>
          </a:p>
        </p:txBody>
      </p:sp>
      <p:sp>
        <p:nvSpPr>
          <p:cNvPr id="6" name="Rectangle 5"/>
          <p:cNvSpPr/>
          <p:nvPr/>
        </p:nvSpPr>
        <p:spPr>
          <a:xfrm>
            <a:off x="740229" y="328903"/>
            <a:ext cx="7306491" cy="646331"/>
          </a:xfrm>
          <a:prstGeom prst="rect">
            <a:avLst/>
          </a:prstGeom>
          <a:solidFill>
            <a:schemeClr val="tx2"/>
          </a:solidFill>
        </p:spPr>
        <p:txBody>
          <a:bodyPr wrap="square">
            <a:spAutoFit/>
          </a:bodyPr>
          <a:lstStyle/>
          <a:p>
            <a:r>
              <a:rPr lang="en-US" sz="3600" b="1" dirty="0">
                <a:solidFill>
                  <a:srgbClr val="002060"/>
                </a:solidFill>
                <a:latin typeface="Baskerville Old Face" panose="02020602080505020303" pitchFamily="18" charset="0"/>
              </a:rPr>
              <a:t>What is the Addendum C</a:t>
            </a:r>
            <a:r>
              <a:rPr lang="en-US" sz="3600" b="1" dirty="0" smtClean="0">
                <a:solidFill>
                  <a:srgbClr val="002060"/>
                </a:solidFill>
                <a:latin typeface="Baskerville Old Face" panose="02020602080505020303" pitchFamily="18" charset="0"/>
              </a:rPr>
              <a:t>?</a:t>
            </a:r>
            <a:endParaRPr lang="en-US" sz="3600" b="1" dirty="0">
              <a:solidFill>
                <a:srgbClr val="002060"/>
              </a:solidFill>
              <a:latin typeface="Baskerville Old Face" panose="02020602080505020303" pitchFamily="18" charset="0"/>
            </a:endParaRPr>
          </a:p>
        </p:txBody>
      </p:sp>
      <p:sp>
        <p:nvSpPr>
          <p:cNvPr id="7" name="Rectangle 6"/>
          <p:cNvSpPr/>
          <p:nvPr/>
        </p:nvSpPr>
        <p:spPr>
          <a:xfrm>
            <a:off x="440219" y="1281031"/>
            <a:ext cx="6089904" cy="1200329"/>
          </a:xfrm>
          <a:prstGeom prst="rect">
            <a:avLst/>
          </a:prstGeom>
        </p:spPr>
        <p:txBody>
          <a:bodyPr wrap="square">
            <a:spAutoFit/>
          </a:bodyPr>
          <a:lstStyle/>
          <a:p>
            <a:pPr marL="742950" lvl="1"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This </a:t>
            </a:r>
            <a:r>
              <a:rPr lang="en-US" b="1" dirty="0">
                <a:latin typeface="Times New Roman" panose="02020603050405020304" pitchFamily="18" charset="0"/>
                <a:cs typeface="Times New Roman" panose="02020603050405020304" pitchFamily="18" charset="0"/>
              </a:rPr>
              <a:t>is sent with your schedule letters and </a:t>
            </a:r>
            <a:r>
              <a:rPr lang="en-US" b="1" dirty="0" smtClean="0">
                <a:latin typeface="Times New Roman" panose="02020603050405020304" pitchFamily="18" charset="0"/>
                <a:cs typeface="Times New Roman" panose="02020603050405020304" pitchFamily="18" charset="0"/>
              </a:rPr>
              <a:t>gives you </a:t>
            </a:r>
            <a:r>
              <a:rPr lang="en-US" b="1" dirty="0">
                <a:latin typeface="Times New Roman" panose="02020603050405020304" pitchFamily="18" charset="0"/>
                <a:cs typeface="Times New Roman" panose="02020603050405020304" pitchFamily="18" charset="0"/>
              </a:rPr>
              <a:t>a list of information and documents you </a:t>
            </a:r>
            <a:r>
              <a:rPr lang="en-US" b="1" dirty="0" smtClean="0">
                <a:latin typeface="Times New Roman" panose="02020603050405020304" pitchFamily="18" charset="0"/>
                <a:cs typeface="Times New Roman" panose="02020603050405020304" pitchFamily="18" charset="0"/>
              </a:rPr>
              <a:t>must have </a:t>
            </a:r>
            <a:r>
              <a:rPr lang="en-US" b="1" dirty="0">
                <a:latin typeface="Times New Roman" panose="02020603050405020304" pitchFamily="18" charset="0"/>
                <a:cs typeface="Times New Roman" panose="02020603050405020304" pitchFamily="18" charset="0"/>
              </a:rPr>
              <a:t>available and ready on the morning </a:t>
            </a:r>
            <a:r>
              <a:rPr lang="en-US" b="1" dirty="0" smtClean="0">
                <a:latin typeface="Times New Roman" panose="02020603050405020304" pitchFamily="18" charset="0"/>
                <a:cs typeface="Times New Roman" panose="02020603050405020304" pitchFamily="18" charset="0"/>
              </a:rPr>
              <a:t>the MOR starts.</a:t>
            </a:r>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95797" y="2787157"/>
            <a:ext cx="4834326" cy="1678385"/>
          </a:xfrm>
          <a:prstGeom prst="rect">
            <a:avLst/>
          </a:prstGeom>
        </p:spPr>
      </p:pic>
      <p:pic>
        <p:nvPicPr>
          <p:cNvPr id="4" name="Picture 3"/>
          <p:cNvPicPr>
            <a:picLocks noChangeAspect="1"/>
          </p:cNvPicPr>
          <p:nvPr/>
        </p:nvPicPr>
        <p:blipFill>
          <a:blip r:embed="rId4"/>
          <a:stretch>
            <a:fillRect/>
          </a:stretch>
        </p:blipFill>
        <p:spPr>
          <a:xfrm>
            <a:off x="1695796" y="4477289"/>
            <a:ext cx="4834327" cy="1674129"/>
          </a:xfrm>
          <a:prstGeom prst="rect">
            <a:avLst/>
          </a:prstGeom>
        </p:spPr>
      </p:pic>
    </p:spTree>
    <p:extLst>
      <p:ext uri="{BB962C8B-B14F-4D97-AF65-F5344CB8AC3E}">
        <p14:creationId xmlns:p14="http://schemas.microsoft.com/office/powerpoint/2010/main" val="2601986061"/>
      </p:ext>
    </p:extLst>
  </p:cSld>
  <p:clrMapOvr>
    <a:masterClrMapping/>
  </p:clrMapOvr>
  <mc:AlternateContent xmlns:mc="http://schemas.openxmlformats.org/markup-compatibility/2006" xmlns:p14="http://schemas.microsoft.com/office/powerpoint/2010/main">
    <mc:Choice Requires="p14">
      <p:transition spd="slow" p14:dur="2000" advTm="21296"/>
    </mc:Choice>
    <mc:Fallback xmlns="">
      <p:transition spd="slow" advTm="2129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a:t>
            </a:r>
          </a:p>
        </p:txBody>
      </p:sp>
      <p:sp>
        <p:nvSpPr>
          <p:cNvPr id="3" name="Rectangle 2"/>
          <p:cNvSpPr/>
          <p:nvPr/>
        </p:nvSpPr>
        <p:spPr>
          <a:xfrm>
            <a:off x="1014984" y="1572768"/>
            <a:ext cx="5870448" cy="2246769"/>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All Tenant Files and </a:t>
            </a:r>
            <a:r>
              <a:rPr lang="en-US" altLang="en-US" sz="2800" dirty="0" smtClean="0">
                <a:latin typeface="Times New Roman" panose="02020603050405020304" pitchFamily="18" charset="0"/>
                <a:cs typeface="Times New Roman" panose="02020603050405020304" pitchFamily="18" charset="0"/>
              </a:rPr>
              <a:t>Records, including….</a:t>
            </a:r>
          </a:p>
          <a:p>
            <a:pPr marL="1428750" lvl="2" indent="-514350">
              <a:buFont typeface="+mj-lt"/>
              <a:buAutoNum type="arabicPeriod"/>
            </a:pPr>
            <a:r>
              <a:rPr lang="en-US" altLang="en-US" sz="2800" dirty="0" smtClean="0">
                <a:latin typeface="Times New Roman" panose="02020603050405020304" pitchFamily="18" charset="0"/>
                <a:cs typeface="Times New Roman" panose="02020603050405020304" pitchFamily="18" charset="0"/>
              </a:rPr>
              <a:t>Rejected applicants</a:t>
            </a:r>
          </a:p>
          <a:p>
            <a:pPr marL="1428750" lvl="2" indent="-514350">
              <a:buFont typeface="+mj-lt"/>
              <a:buAutoNum type="arabicPeriod"/>
            </a:pPr>
            <a:r>
              <a:rPr lang="en-US" altLang="en-US" sz="2800" dirty="0">
                <a:latin typeface="Times New Roman" panose="02020603050405020304" pitchFamily="18" charset="0"/>
                <a:cs typeface="Times New Roman" panose="02020603050405020304" pitchFamily="18" charset="0"/>
              </a:rPr>
              <a:t>Move </a:t>
            </a:r>
            <a:r>
              <a:rPr lang="en-US" altLang="en-US" sz="2800" dirty="0" smtClean="0">
                <a:latin typeface="Times New Roman" panose="02020603050405020304" pitchFamily="18" charset="0"/>
                <a:cs typeface="Times New Roman" panose="02020603050405020304" pitchFamily="18" charset="0"/>
              </a:rPr>
              <a:t>Ins files</a:t>
            </a:r>
            <a:endParaRPr lang="en-US" altLang="en-US" sz="2800" dirty="0">
              <a:latin typeface="Times New Roman" panose="02020603050405020304" pitchFamily="18" charset="0"/>
              <a:cs typeface="Times New Roman" panose="02020603050405020304" pitchFamily="18" charset="0"/>
            </a:endParaRPr>
          </a:p>
          <a:p>
            <a:pPr marL="1428750" lvl="2" indent="-514350">
              <a:buFont typeface="+mj-lt"/>
              <a:buAutoNum type="arabicPeriod"/>
            </a:pPr>
            <a:r>
              <a:rPr lang="en-US" altLang="en-US" sz="2800" dirty="0" smtClean="0">
                <a:latin typeface="Times New Roman" panose="02020603050405020304" pitchFamily="18" charset="0"/>
                <a:cs typeface="Times New Roman" panose="02020603050405020304" pitchFamily="18" charset="0"/>
              </a:rPr>
              <a:t>Move </a:t>
            </a:r>
            <a:r>
              <a:rPr lang="en-US" altLang="en-US" sz="2800" dirty="0">
                <a:latin typeface="Times New Roman" panose="02020603050405020304" pitchFamily="18" charset="0"/>
                <a:cs typeface="Times New Roman" panose="02020603050405020304" pitchFamily="18" charset="0"/>
              </a:rPr>
              <a:t>out files</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bwMode="auto">
          <a:xfrm>
            <a:off x="722376" y="677097"/>
            <a:ext cx="6995160" cy="584775"/>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3200" dirty="0" smtClean="0">
                <a:solidFill>
                  <a:schemeClr val="tx1"/>
                </a:solidFill>
                <a:latin typeface="Baskerville Old Face" panose="02020602080505020303" pitchFamily="18" charset="0"/>
                <a:cs typeface="Arial" panose="020B0604020202020204" pitchFamily="34" charset="0"/>
              </a:rPr>
              <a:t>1</a:t>
            </a:r>
            <a:r>
              <a:rPr lang="en-US" sz="3200" baseline="30000" dirty="0" smtClean="0">
                <a:solidFill>
                  <a:schemeClr val="tx1"/>
                </a:solidFill>
                <a:latin typeface="Baskerville Old Face" panose="02020602080505020303" pitchFamily="18" charset="0"/>
                <a:cs typeface="Arial" panose="020B0604020202020204" pitchFamily="34" charset="0"/>
              </a:rPr>
              <a:t>st</a:t>
            </a:r>
            <a:r>
              <a:rPr lang="en-US" sz="3200" dirty="0" smtClean="0">
                <a:solidFill>
                  <a:schemeClr val="tx1"/>
                </a:solidFill>
                <a:latin typeface="Baskerville Old Face" panose="02020602080505020303" pitchFamily="18" charset="0"/>
                <a:cs typeface="Arial" panose="020B0604020202020204" pitchFamily="34" charset="0"/>
              </a:rPr>
              <a:t> Item on List …..</a:t>
            </a:r>
          </a:p>
        </p:txBody>
      </p:sp>
      <p:pic>
        <p:nvPicPr>
          <p:cNvPr id="6" name="Picture 5" descr="Why are there duplicate files on my computer? - Ask Le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328" y="4069080"/>
            <a:ext cx="2322576" cy="2169185"/>
          </a:xfrm>
          <a:prstGeom prst="rect">
            <a:avLst/>
          </a:prstGeom>
        </p:spPr>
      </p:pic>
    </p:spTree>
    <p:extLst>
      <p:ext uri="{BB962C8B-B14F-4D97-AF65-F5344CB8AC3E}">
        <p14:creationId xmlns:p14="http://schemas.microsoft.com/office/powerpoint/2010/main" val="1473106587"/>
      </p:ext>
    </p:extLst>
  </p:cSld>
  <p:clrMapOvr>
    <a:masterClrMapping/>
  </p:clrMapOvr>
  <p:transition spd="slow" advTm="16611">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a:t>
            </a:r>
            <a:r>
              <a:rPr lang="en-US" dirty="0" smtClean="0"/>
              <a:t>Tampa </a:t>
            </a:r>
            <a:r>
              <a:rPr lang="en-US" dirty="0"/>
              <a:t>housing development corporation</a:t>
            </a:r>
          </a:p>
        </p:txBody>
      </p:sp>
      <p:sp>
        <p:nvSpPr>
          <p:cNvPr id="5" name="TextBox 4"/>
          <p:cNvSpPr txBox="1"/>
          <p:nvPr/>
        </p:nvSpPr>
        <p:spPr bwMode="auto">
          <a:xfrm>
            <a:off x="996697" y="5662914"/>
            <a:ext cx="5111496" cy="523220"/>
          </a:xfrm>
          <a:prstGeom prst="rect">
            <a:avLst/>
          </a:prstGeom>
          <a:solidFill>
            <a:schemeClr val="bg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pPr marL="457200" indent="-457200">
              <a:buFont typeface="Arial" panose="020B0604020202020204" pitchFamily="34" charset="0"/>
              <a:buChar char="•"/>
            </a:pPr>
            <a:endParaRPr lang="en-US" sz="2800"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8252" y="842074"/>
            <a:ext cx="7096790" cy="523220"/>
          </a:xfrm>
          <a:prstGeom prst="rect">
            <a:avLst/>
          </a:prstGeom>
          <a:solidFill>
            <a:schemeClr val="tx2"/>
          </a:solidFill>
        </p:spPr>
        <p:txBody>
          <a:bodyPr wrap="square">
            <a:spAutoFit/>
          </a:bodyPr>
          <a:lstStyle/>
          <a:p>
            <a:r>
              <a:rPr lang="en-US" sz="2800" b="1" dirty="0" smtClean="0">
                <a:latin typeface="Baskerville Old Face" panose="02020602080505020303" pitchFamily="18" charset="0"/>
              </a:rPr>
              <a:t>Tenant Files</a:t>
            </a:r>
            <a:endParaRPr lang="en-US" sz="2800" b="1" dirty="0">
              <a:latin typeface="Baskerville Old Face" panose="02020602080505020303" pitchFamily="18" charset="0"/>
            </a:endParaRPr>
          </a:p>
        </p:txBody>
      </p:sp>
      <p:sp>
        <p:nvSpPr>
          <p:cNvPr id="7" name="Rectangle 6"/>
          <p:cNvSpPr/>
          <p:nvPr/>
        </p:nvSpPr>
        <p:spPr>
          <a:xfrm>
            <a:off x="888710" y="1699037"/>
            <a:ext cx="7068312" cy="2308324"/>
          </a:xfrm>
          <a:prstGeom prst="rect">
            <a:avLst/>
          </a:prstGeom>
        </p:spPr>
        <p:txBody>
          <a:bodyPr wrap="square">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Make sure to file </a:t>
            </a:r>
            <a:r>
              <a:rPr lang="en-US" dirty="0">
                <a:latin typeface="Times New Roman" panose="02020603050405020304" pitchFamily="18" charset="0"/>
                <a:cs typeface="Times New Roman" panose="02020603050405020304" pitchFamily="18" charset="0"/>
              </a:rPr>
              <a:t>everything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 your own internal pre-audit before the MOR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Have files organized, and in date order, so the </a:t>
            </a:r>
            <a:r>
              <a:rPr lang="en-US" dirty="0" smtClean="0">
                <a:latin typeface="Times New Roman" panose="02020603050405020304" pitchFamily="18" charset="0"/>
                <a:cs typeface="Times New Roman" panose="02020603050405020304" pitchFamily="18" charset="0"/>
              </a:rPr>
              <a:t>reviewer </a:t>
            </a:r>
            <a:r>
              <a:rPr lang="en-US" dirty="0">
                <a:latin typeface="Times New Roman" panose="02020603050405020304" pitchFamily="18" charset="0"/>
                <a:cs typeface="Times New Roman" panose="02020603050405020304" pitchFamily="18" charset="0"/>
              </a:rPr>
              <a:t>can easily determine if the required information is there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Remember to provide any applicable </a:t>
            </a:r>
            <a:r>
              <a:rPr lang="en-US" dirty="0" smtClean="0">
                <a:latin typeface="Times New Roman" panose="02020603050405020304" pitchFamily="18" charset="0"/>
                <a:cs typeface="Times New Roman" panose="02020603050405020304" pitchFamily="18" charset="0"/>
              </a:rPr>
              <a:t>archive </a:t>
            </a:r>
            <a:r>
              <a:rPr lang="en-US" dirty="0">
                <a:latin typeface="Times New Roman" panose="02020603050405020304" pitchFamily="18" charset="0"/>
                <a:cs typeface="Times New Roman" panose="02020603050405020304" pitchFamily="18" charset="0"/>
              </a:rPr>
              <a:t>files for selected </a:t>
            </a:r>
            <a:r>
              <a:rPr lang="en-US" dirty="0" smtClean="0">
                <a:latin typeface="Times New Roman" panose="02020603050405020304" pitchFamily="18" charset="0"/>
                <a:cs typeface="Times New Roman" panose="02020603050405020304" pitchFamily="18" charset="0"/>
              </a:rPr>
              <a:t>tenants</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768" y="5715000"/>
            <a:ext cx="1540565" cy="1143000"/>
          </a:xfrm>
          <a:prstGeom prst="rect">
            <a:avLst/>
          </a:prstGeom>
        </p:spPr>
      </p:pic>
      <p:pic>
        <p:nvPicPr>
          <p:cNvPr id="3" name="Picture 2"/>
          <p:cNvPicPr>
            <a:picLocks noChangeAspect="1"/>
          </p:cNvPicPr>
          <p:nvPr/>
        </p:nvPicPr>
        <p:blipFill>
          <a:blip r:embed="rId3"/>
          <a:stretch>
            <a:fillRect/>
          </a:stretch>
        </p:blipFill>
        <p:spPr>
          <a:xfrm>
            <a:off x="1163782" y="4197420"/>
            <a:ext cx="3885310" cy="2350139"/>
          </a:xfrm>
          <a:prstGeom prst="rect">
            <a:avLst/>
          </a:prstGeom>
        </p:spPr>
      </p:pic>
    </p:spTree>
    <p:extLst>
      <p:ext uri="{BB962C8B-B14F-4D97-AF65-F5344CB8AC3E}">
        <p14:creationId xmlns:p14="http://schemas.microsoft.com/office/powerpoint/2010/main" val="574593242"/>
      </p:ext>
    </p:extLst>
  </p:cSld>
  <p:clrMapOvr>
    <a:masterClrMapping/>
  </p:clrMapOvr>
  <p:transition spd="slow" advTm="27062">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F6132-67FB-BE41-9851-EF3AB29F620E}"/>
              </a:ext>
            </a:extLst>
          </p:cNvPr>
          <p:cNvSpPr>
            <a:spLocks noGrp="1"/>
          </p:cNvSpPr>
          <p:nvPr>
            <p:ph type="title"/>
          </p:nvPr>
        </p:nvSpPr>
        <p:spPr>
          <a:xfrm>
            <a:off x="593980" y="459677"/>
            <a:ext cx="7498460" cy="936625"/>
          </a:xfrm>
          <a:solidFill>
            <a:schemeClr val="tx2"/>
          </a:solidFill>
        </p:spPr>
        <p:txBody>
          <a:bodyPr>
            <a:normAutofit/>
          </a:bodyPr>
          <a:lstStyle/>
          <a:p>
            <a:pPr marL="231775" eaLnBrk="1" hangingPunct="1"/>
            <a:r>
              <a:rPr lang="en-US" altLang="en-US" sz="3200" b="1" dirty="0">
                <a:solidFill>
                  <a:srgbClr val="002060"/>
                </a:solidFill>
                <a:latin typeface="Baskerville Old Face" panose="02020602080505020303" pitchFamily="18" charset="0"/>
                <a:cs typeface="Arial" panose="020B0604020202020204" pitchFamily="34" charset="0"/>
              </a:rPr>
              <a:t>Current Waiting List</a:t>
            </a:r>
            <a:endParaRPr lang="en-US" altLang="en-US" sz="3200" b="1" kern="1200" dirty="0">
              <a:solidFill>
                <a:srgbClr val="002060"/>
              </a:solidFill>
              <a:latin typeface="Baskerville Old Face" panose="02020602080505020303" pitchFamily="18"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A5A93F00-78C0-CD46-A464-9B57F5E9A326}"/>
              </a:ext>
            </a:extLst>
          </p:cNvPr>
          <p:cNvSpPr>
            <a:spLocks noGrp="1"/>
          </p:cNvSpPr>
          <p:nvPr>
            <p:ph type="sldNum" sz="quarter" idx="4"/>
          </p:nvPr>
        </p:nvSpPr>
        <p:spPr/>
        <p:txBody>
          <a:bodyPr/>
          <a:lstStyle/>
          <a:p>
            <a:fld id="{525A3C56-E491-49B2-93F3-63532DF516BC}" type="slidenum">
              <a:rPr lang="en-US" smtClean="0">
                <a:latin typeface="Arial" panose="020B0604020202020204" pitchFamily="34" charset="0"/>
              </a:rPr>
              <a:pPr/>
              <a:t>13</a:t>
            </a:fld>
            <a:endParaRPr lang="en-US" dirty="0">
              <a:latin typeface="Arial" panose="020B0604020202020204" pitchFamily="34" charset="0"/>
            </a:endParaRPr>
          </a:p>
        </p:txBody>
      </p:sp>
      <p:sp>
        <p:nvSpPr>
          <p:cNvPr id="4" name="Rectangle 3"/>
          <p:cNvSpPr/>
          <p:nvPr/>
        </p:nvSpPr>
        <p:spPr>
          <a:xfrm>
            <a:off x="950976" y="1584567"/>
            <a:ext cx="6336792" cy="3847207"/>
          </a:xfrm>
          <a:prstGeom prst="rect">
            <a:avLst/>
          </a:prstGeom>
        </p:spPr>
        <p:txBody>
          <a:bodyPr wrap="square">
            <a:spAutoFit/>
          </a:bodyPr>
          <a:lstStyle/>
          <a:p>
            <a:pPr marL="52388" lvl="1" indent="0">
              <a:buNone/>
              <a:defRPr/>
            </a:pPr>
            <a:r>
              <a:rPr lang="en-US" sz="2200" b="1" dirty="0">
                <a:latin typeface="Times New Roman" panose="02020603050405020304" pitchFamily="18" charset="0"/>
                <a:cs typeface="Times New Roman" panose="02020603050405020304" pitchFamily="18" charset="0"/>
              </a:rPr>
              <a:t>It must contain ALL of the following information: </a:t>
            </a:r>
            <a:endParaRPr lang="en-US" sz="2200" b="1" dirty="0" smtClean="0">
              <a:latin typeface="Times New Roman" panose="02020603050405020304" pitchFamily="18" charset="0"/>
              <a:cs typeface="Times New Roman" panose="02020603050405020304" pitchFamily="18" charset="0"/>
            </a:endParaRPr>
          </a:p>
          <a:p>
            <a:pPr marL="52388" lvl="1" indent="0">
              <a:buNone/>
              <a:defRPr/>
            </a:pPr>
            <a:endParaRPr lang="en-US" sz="2200" b="1" dirty="0">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Head of Household Name</a:t>
            </a:r>
          </a:p>
          <a:p>
            <a:pPr marL="795338" lvl="2"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Date/time of receipt of application (or pre-application if one is used)</a:t>
            </a:r>
          </a:p>
          <a:p>
            <a:pPr marL="795338" lvl="2"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Annual Income Level (Low, Very Low, ELI)</a:t>
            </a:r>
          </a:p>
          <a:p>
            <a:pPr marL="795338" lvl="2"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Need for accessible unit or features</a:t>
            </a:r>
          </a:p>
          <a:p>
            <a:pPr marL="795338" lvl="2"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Preference Status (if there are preferences on the property)</a:t>
            </a:r>
          </a:p>
          <a:p>
            <a:pPr marL="795338" lvl="2"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Unit </a:t>
            </a:r>
            <a:r>
              <a:rPr lang="en-US" sz="2000" dirty="0" smtClean="0">
                <a:latin typeface="Times New Roman" panose="02020603050405020304" pitchFamily="18" charset="0"/>
                <a:cs typeface="Times New Roman" panose="02020603050405020304" pitchFamily="18" charset="0"/>
              </a:rPr>
              <a:t>Size</a:t>
            </a:r>
          </a:p>
          <a:p>
            <a:pPr marL="795338" lvl="2" indent="-342900">
              <a:buFont typeface="Arial" panose="020B0604020202020204" pitchFamily="34" charset="0"/>
              <a:buChar char="•"/>
              <a:defRPr/>
            </a:pPr>
            <a:endParaRPr lang="en-US" sz="2000" dirty="0">
              <a:latin typeface="Times New Roman" panose="02020603050405020304" pitchFamily="18" charset="0"/>
              <a:cs typeface="Times New Roman" panose="02020603050405020304" pitchFamily="18" charset="0"/>
            </a:endParaRPr>
          </a:p>
          <a:p>
            <a:pPr marL="452438" lvl="2">
              <a:defRPr/>
            </a:pP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516393" y="4371855"/>
            <a:ext cx="3391373" cy="2353003"/>
          </a:xfrm>
          <a:prstGeom prst="rect">
            <a:avLst/>
          </a:prstGeom>
        </p:spPr>
      </p:pic>
    </p:spTree>
    <p:extLst>
      <p:ext uri="{BB962C8B-B14F-4D97-AF65-F5344CB8AC3E}">
        <p14:creationId xmlns:p14="http://schemas.microsoft.com/office/powerpoint/2010/main" val="1024448641"/>
      </p:ext>
    </p:extLst>
  </p:cSld>
  <p:clrMapOvr>
    <a:masterClrMapping/>
  </p:clrMapOvr>
  <mc:AlternateContent xmlns:mc="http://schemas.openxmlformats.org/markup-compatibility/2006" xmlns:p14="http://schemas.microsoft.com/office/powerpoint/2010/main">
    <mc:Choice Requires="p14">
      <p:transition spd="slow" p14:dur="2000" advTm="44888"/>
    </mc:Choice>
    <mc:Fallback xmlns="">
      <p:transition spd="slow" advTm="4488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14">
            <a:extLst>
              <a:ext uri="{FF2B5EF4-FFF2-40B4-BE49-F238E27FC236}">
                <a16:creationId xmlns:a16="http://schemas.microsoft.com/office/drawing/2014/main" id="{55D78116-2356-AC4C-9AE0-B7CDE41AC802}"/>
              </a:ext>
            </a:extLst>
          </p:cNvPr>
          <p:cNvSpPr>
            <a:spLocks noGrp="1"/>
          </p:cNvSpPr>
          <p:nvPr>
            <p:ph type="sldNum" sz="quarter" idx="4"/>
          </p:nvPr>
        </p:nvSpPr>
        <p:spPr/>
        <p:txBody>
          <a:bodyPr/>
          <a:lstStyle/>
          <a:p>
            <a:fld id="{525A3C56-E491-49B2-93F3-63532DF516BC}" type="slidenum">
              <a:rPr lang="en-US" smtClean="0">
                <a:latin typeface="Arial" panose="020B0604020202020204" pitchFamily="34" charset="0"/>
              </a:rPr>
              <a:pPr/>
              <a:t>14</a:t>
            </a:fld>
            <a:endParaRPr lang="en-US" dirty="0">
              <a:latin typeface="Arial" panose="020B0604020202020204" pitchFamily="34" charset="0"/>
            </a:endParaRPr>
          </a:p>
        </p:txBody>
      </p:sp>
      <p:sp>
        <p:nvSpPr>
          <p:cNvPr id="2" name="Title 1"/>
          <p:cNvSpPr>
            <a:spLocks noGrp="1"/>
          </p:cNvSpPr>
          <p:nvPr>
            <p:ph type="title"/>
          </p:nvPr>
        </p:nvSpPr>
        <p:spPr>
          <a:xfrm>
            <a:off x="502920" y="404813"/>
            <a:ext cx="8088072" cy="719899"/>
          </a:xfrm>
          <a:solidFill>
            <a:schemeClr val="tx2"/>
          </a:solidFill>
        </p:spPr>
        <p:txBody>
          <a:bodyPr>
            <a:normAutofit/>
          </a:bodyPr>
          <a:lstStyle/>
          <a:p>
            <a:r>
              <a:rPr lang="en-US" altLang="en-US" sz="3600" b="1" dirty="0">
                <a:latin typeface="Baskerville Old Face" panose="02020602080505020303" pitchFamily="18" charset="0"/>
                <a:cs typeface="Arial" panose="020B0604020202020204" pitchFamily="34" charset="0"/>
              </a:rPr>
              <a:t>Current Waiting List</a:t>
            </a:r>
            <a:endParaRPr lang="en-US" sz="3600" dirty="0">
              <a:latin typeface="Baskerville Old Face" panose="02020602080505020303" pitchFamily="18" charset="0"/>
            </a:endParaRPr>
          </a:p>
        </p:txBody>
      </p:sp>
      <p:sp>
        <p:nvSpPr>
          <p:cNvPr id="3" name="Rectangle 2"/>
          <p:cNvSpPr/>
          <p:nvPr/>
        </p:nvSpPr>
        <p:spPr>
          <a:xfrm>
            <a:off x="519467" y="1183608"/>
            <a:ext cx="7690104" cy="5447645"/>
          </a:xfrm>
          <a:prstGeom prst="rect">
            <a:avLst/>
          </a:prstGeom>
        </p:spPr>
        <p:txBody>
          <a:bodyPr wrap="square">
            <a:spAutoFit/>
          </a:bodyPr>
          <a:lstStyle/>
          <a:p>
            <a:pPr marL="0" indent="0" algn="just">
              <a:buNone/>
              <a:defRPr/>
            </a:pPr>
            <a:r>
              <a:rPr lang="en-US" sz="2200" b="1" dirty="0">
                <a:latin typeface="Times New Roman" panose="02020603050405020304" pitchFamily="18" charset="0"/>
                <a:cs typeface="Times New Roman" panose="02020603050405020304" pitchFamily="18" charset="0"/>
              </a:rPr>
              <a:t>What do we want to see during the MOR? </a:t>
            </a:r>
            <a:endParaRPr lang="en-US" sz="2200" b="1" dirty="0" smtClean="0">
              <a:latin typeface="Times New Roman" panose="02020603050405020304" pitchFamily="18" charset="0"/>
              <a:cs typeface="Times New Roman" panose="02020603050405020304" pitchFamily="18" charset="0"/>
            </a:endParaRPr>
          </a:p>
          <a:p>
            <a:pPr marL="0" indent="0" algn="just">
              <a:buNone/>
              <a:defRPr/>
            </a:pPr>
            <a:endParaRPr lang="en-US" sz="2200" b="1" dirty="0">
              <a:solidFill>
                <a:srgbClr val="002060"/>
              </a:solidFill>
              <a:latin typeface="Times New Roman" panose="02020603050405020304" pitchFamily="18" charset="0"/>
              <a:cs typeface="Times New Roman" panose="02020603050405020304" pitchFamily="18" charset="0"/>
            </a:endParaRPr>
          </a:p>
          <a:p>
            <a:pPr marL="0" indent="0" algn="just">
              <a:buNone/>
              <a:defRPr/>
            </a:pPr>
            <a:r>
              <a:rPr lang="en-US" dirty="0">
                <a:latin typeface="Times New Roman" panose="02020603050405020304" pitchFamily="18" charset="0"/>
                <a:cs typeface="Times New Roman" panose="02020603050405020304" pitchFamily="18" charset="0"/>
              </a:rPr>
              <a:t>An </a:t>
            </a:r>
            <a:r>
              <a:rPr lang="en-US" b="1" i="1" u="sng" dirty="0">
                <a:latin typeface="Times New Roman" panose="02020603050405020304" pitchFamily="18" charset="0"/>
                <a:cs typeface="Times New Roman" panose="02020603050405020304" pitchFamily="18" charset="0"/>
              </a:rPr>
              <a:t>auditable</a:t>
            </a:r>
            <a:r>
              <a:rPr lang="en-US" dirty="0">
                <a:latin typeface="Times New Roman" panose="02020603050405020304" pitchFamily="18" charset="0"/>
                <a:cs typeface="Times New Roman" panose="02020603050405020304" pitchFamily="18" charset="0"/>
              </a:rPr>
              <a:t> waiting </a:t>
            </a:r>
            <a:r>
              <a:rPr lang="en-US" dirty="0" smtClean="0">
                <a:latin typeface="Times New Roman" panose="02020603050405020304" pitchFamily="18" charset="0"/>
                <a:cs typeface="Times New Roman" panose="02020603050405020304" pitchFamily="18" charset="0"/>
              </a:rPr>
              <a:t>list:</a:t>
            </a:r>
            <a:endParaRPr lang="en-US"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Separated by bedroom size</a:t>
            </a:r>
          </a:p>
          <a:p>
            <a:pPr marL="800100" lvl="1" indent="-342900"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Sorted by application date and </a:t>
            </a:r>
            <a:r>
              <a:rPr lang="en-US" dirty="0" smtClean="0">
                <a:latin typeface="Times New Roman" panose="02020603050405020304" pitchFamily="18" charset="0"/>
                <a:cs typeface="Times New Roman" panose="02020603050405020304" pitchFamily="18" charset="0"/>
              </a:rPr>
              <a:t>time (not alphabetically) </a:t>
            </a:r>
            <a:endParaRPr lang="en-US"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Includes all required information for each applicant (don’t leave columns blank)</a:t>
            </a:r>
          </a:p>
          <a:p>
            <a:pPr marL="800100" lvl="1" indent="-342900"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Include all pass over notes and other dated comments to show a complete history of </a:t>
            </a:r>
            <a:r>
              <a:rPr lang="en-US" b="1" u="sng" dirty="0">
                <a:latin typeface="Times New Roman" panose="02020603050405020304" pitchFamily="18" charset="0"/>
                <a:cs typeface="Times New Roman" panose="02020603050405020304" pitchFamily="18" charset="0"/>
              </a:rPr>
              <a:t>ALL</a:t>
            </a:r>
            <a:r>
              <a:rPr lang="en-US" dirty="0">
                <a:latin typeface="Times New Roman" panose="02020603050405020304" pitchFamily="18" charset="0"/>
                <a:cs typeface="Times New Roman" panose="02020603050405020304" pitchFamily="18" charset="0"/>
              </a:rPr>
              <a:t> actions taken for all applicants </a:t>
            </a:r>
            <a:r>
              <a:rPr lang="en-US" dirty="0" smtClean="0">
                <a:latin typeface="Times New Roman" panose="02020603050405020304" pitchFamily="18" charset="0"/>
                <a:cs typeface="Times New Roman" panose="02020603050405020304" pitchFamily="18" charset="0"/>
              </a:rPr>
              <a:t>(Show: actives, rejections, removals, move ins, skips, notes, make sure every action/comment is dated)</a:t>
            </a:r>
          </a:p>
          <a:p>
            <a:pPr marL="800100" lvl="1" indent="-342900" algn="jus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Have the total number of active people for each bedroom size easy to find</a:t>
            </a:r>
          </a:p>
          <a:p>
            <a:pPr marL="800100" lvl="1" indent="-342900" algn="jus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Do </a:t>
            </a:r>
            <a:r>
              <a:rPr lang="en-US" dirty="0">
                <a:latin typeface="Times New Roman" panose="02020603050405020304" pitchFamily="18" charset="0"/>
                <a:cs typeface="Times New Roman" panose="02020603050405020304" pitchFamily="18" charset="0"/>
              </a:rPr>
              <a:t>NOT rely on “memory” about actions taken with any applicants. The waiting list should be able to tell it’s own story without any commentary from staff. WRITE IT ALL </a:t>
            </a:r>
            <a:r>
              <a:rPr lang="en-US" dirty="0" smtClean="0">
                <a:latin typeface="Times New Roman" panose="02020603050405020304" pitchFamily="18" charset="0"/>
                <a:cs typeface="Times New Roman" panose="02020603050405020304" pitchFamily="18" charset="0"/>
              </a:rPr>
              <a:t>DOWN!</a:t>
            </a:r>
          </a:p>
          <a:p>
            <a:pPr marL="800100" lvl="1" indent="-342900" algn="jus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Work </a:t>
            </a:r>
            <a:r>
              <a:rPr lang="en-US" dirty="0">
                <a:latin typeface="Times New Roman" panose="02020603050405020304" pitchFamily="18" charset="0"/>
                <a:cs typeface="Times New Roman" panose="02020603050405020304" pitchFamily="18" charset="0"/>
              </a:rPr>
              <a:t>your waiting list to ensure that overall vacancy lengths are </a:t>
            </a:r>
            <a:r>
              <a:rPr lang="en-US" dirty="0" smtClean="0">
                <a:latin typeface="Times New Roman" panose="02020603050405020304" pitchFamily="18" charset="0"/>
                <a:cs typeface="Times New Roman" panose="02020603050405020304" pitchFamily="18" charset="0"/>
              </a:rPr>
              <a:t>minimal.</a:t>
            </a:r>
          </a:p>
          <a:p>
            <a:pPr lvl="1" algn="just">
              <a:defRP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851205"/>
      </p:ext>
    </p:extLst>
  </p:cSld>
  <p:clrMapOvr>
    <a:masterClrMapping/>
  </p:clrMapOvr>
  <mc:AlternateContent xmlns:mc="http://schemas.openxmlformats.org/markup-compatibility/2006" xmlns:p14="http://schemas.microsoft.com/office/powerpoint/2010/main">
    <mc:Choice Requires="p14">
      <p:transition spd="slow" p14:dur="2000" advTm="76963"/>
    </mc:Choice>
    <mc:Fallback xmlns="">
      <p:transition spd="slow" advTm="7696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639444" y="562094"/>
            <a:ext cx="6710590" cy="584775"/>
          </a:xfrm>
          <a:prstGeom prst="rect">
            <a:avLst/>
          </a:prstGeom>
          <a:solidFill>
            <a:schemeClr val="tx2"/>
          </a:solidFill>
        </p:spPr>
        <p:txBody>
          <a:bodyPr wrap="square">
            <a:spAutoFit/>
          </a:bodyPr>
          <a:lstStyle/>
          <a:p>
            <a:r>
              <a:rPr lang="en-US" altLang="en-US" sz="3200" b="1" dirty="0">
                <a:solidFill>
                  <a:srgbClr val="002060"/>
                </a:solidFill>
                <a:latin typeface="Baskerville Old Face" panose="02020602080505020303" pitchFamily="18" charset="0"/>
                <a:cs typeface="Arial" panose="020B0604020202020204" pitchFamily="34" charset="0"/>
              </a:rPr>
              <a:t>Current Waiting List</a:t>
            </a:r>
            <a:endParaRPr lang="en-US" sz="3200" dirty="0">
              <a:solidFill>
                <a:srgbClr val="002060"/>
              </a:solidFill>
            </a:endParaRPr>
          </a:p>
        </p:txBody>
      </p:sp>
      <p:sp>
        <p:nvSpPr>
          <p:cNvPr id="4" name="Rectangle 3"/>
          <p:cNvSpPr/>
          <p:nvPr/>
        </p:nvSpPr>
        <p:spPr>
          <a:xfrm>
            <a:off x="496388" y="1584961"/>
            <a:ext cx="6588034" cy="2862322"/>
          </a:xfrm>
          <a:prstGeom prst="rect">
            <a:avLst/>
          </a:prstGeom>
        </p:spPr>
        <p:txBody>
          <a:bodyPr wrap="square">
            <a:spAutoFit/>
          </a:bodyPr>
          <a:lstStyle/>
          <a:p>
            <a:pPr marL="800100" lvl="1" indent="-342900"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Make sure staff (or you) know how to use the software and can  print an auditable waiting </a:t>
            </a:r>
            <a:r>
              <a:rPr lang="en-US" dirty="0" smtClean="0">
                <a:latin typeface="Times New Roman" panose="02020603050405020304" pitchFamily="18" charset="0"/>
                <a:cs typeface="Times New Roman" panose="02020603050405020304" pitchFamily="18" charset="0"/>
              </a:rPr>
              <a:t>list.  </a:t>
            </a:r>
          </a:p>
          <a:p>
            <a:pPr marL="800100" lvl="1" indent="-342900" algn="jus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It should show all applicants including removed/rejected, Move In/s and Active applicants</a:t>
            </a:r>
            <a:endParaRPr lang="en-US" dirty="0">
              <a:latin typeface="Times New Roman" panose="02020603050405020304" pitchFamily="18" charset="0"/>
              <a:cs typeface="Times New Roman" panose="02020603050405020304" pitchFamily="18" charset="0"/>
            </a:endParaRPr>
          </a:p>
          <a:p>
            <a:pPr lvl="1" algn="just">
              <a:defRPr/>
            </a:pPr>
            <a:endParaRPr lang="en-US"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the printed file is too large (more than 20-30 pages), ask your Reviewer if they are willing to review an electronic copy instead.</a:t>
            </a:r>
          </a:p>
          <a:p>
            <a:pPr marL="800100" lvl="1" indent="-342900" algn="jus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154" y="5777608"/>
            <a:ext cx="1456180" cy="1080392"/>
          </a:xfrm>
          <a:prstGeom prst="rect">
            <a:avLst/>
          </a:prstGeom>
        </p:spPr>
      </p:pic>
    </p:spTree>
    <p:extLst>
      <p:ext uri="{BB962C8B-B14F-4D97-AF65-F5344CB8AC3E}">
        <p14:creationId xmlns:p14="http://schemas.microsoft.com/office/powerpoint/2010/main" val="3194996314"/>
      </p:ext>
    </p:extLst>
  </p:cSld>
  <p:clrMapOvr>
    <a:masterClrMapping/>
  </p:clrMapOvr>
  <p:transition spd="slow" advTm="44898">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793344" y="775454"/>
            <a:ext cx="6530999" cy="584775"/>
          </a:xfrm>
          <a:prstGeom prst="rect">
            <a:avLst/>
          </a:prstGeom>
          <a:solidFill>
            <a:schemeClr val="tx2"/>
          </a:solidFill>
        </p:spPr>
        <p:txBody>
          <a:bodyPr wrap="square">
            <a:spAutoFit/>
          </a:bodyPr>
          <a:lstStyle/>
          <a:p>
            <a:r>
              <a:rPr lang="en-US" altLang="en-US" sz="3200" b="1" dirty="0">
                <a:solidFill>
                  <a:srgbClr val="002060"/>
                </a:solidFill>
                <a:latin typeface="Baskerville Old Face" panose="02020602080505020303" pitchFamily="18" charset="0"/>
                <a:cs typeface="Arial" panose="020B0604020202020204" pitchFamily="34" charset="0"/>
              </a:rPr>
              <a:t>Current Waiting List</a:t>
            </a:r>
            <a:endParaRPr lang="en-US" sz="3200" dirty="0">
              <a:solidFill>
                <a:srgbClr val="002060"/>
              </a:solidFill>
              <a:latin typeface="Baskerville Old Face" panose="02020602080505020303" pitchFamily="18" charset="0"/>
            </a:endParaRPr>
          </a:p>
        </p:txBody>
      </p:sp>
      <p:sp>
        <p:nvSpPr>
          <p:cNvPr id="5" name="Rectangle 4"/>
          <p:cNvSpPr/>
          <p:nvPr/>
        </p:nvSpPr>
        <p:spPr>
          <a:xfrm>
            <a:off x="1152144" y="4068402"/>
            <a:ext cx="6647688" cy="1631216"/>
          </a:xfrm>
          <a:prstGeom prst="rect">
            <a:avLst/>
          </a:prstGeom>
        </p:spPr>
        <p:txBody>
          <a:bodyPr wrap="square">
            <a:spAutoFit/>
          </a:bodyPr>
          <a:lstStyle/>
          <a:p>
            <a:pPr marL="0" indent="0" algn="ctr">
              <a:buNone/>
              <a:defRPr/>
            </a:pPr>
            <a:r>
              <a:rPr lang="en-US" sz="2000" b="1" dirty="0">
                <a:latin typeface="Times New Roman" panose="02020603050405020304" pitchFamily="18" charset="0"/>
                <a:cs typeface="Times New Roman" panose="02020603050405020304" pitchFamily="18" charset="0"/>
              </a:rPr>
              <a:t>Is it ok if I don’t keep all the notes on the waiting list itself? </a:t>
            </a:r>
          </a:p>
          <a:p>
            <a:pPr marL="0" indent="0" algn="ctr">
              <a:buNone/>
              <a:defRPr/>
            </a:pPr>
            <a:endParaRPr lang="en-US" sz="2000" b="1" dirty="0">
              <a:latin typeface="Times New Roman" panose="02020603050405020304" pitchFamily="18" charset="0"/>
              <a:cs typeface="Times New Roman" panose="02020603050405020304" pitchFamily="18" charset="0"/>
            </a:endParaRPr>
          </a:p>
          <a:p>
            <a:pPr marL="0" indent="0" algn="ctr">
              <a:buNone/>
              <a:defRPr/>
            </a:pPr>
            <a:r>
              <a:rPr lang="en-US" sz="2000" b="1" dirty="0">
                <a:latin typeface="Times New Roman" panose="02020603050405020304" pitchFamily="18" charset="0"/>
                <a:cs typeface="Times New Roman" panose="02020603050405020304" pitchFamily="18" charset="0"/>
              </a:rPr>
              <a:t>(For example: I keep notes on each individual applications but don’t always take the time to transfer them to the waiting list.)</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pic>
        <p:nvPicPr>
          <p:cNvPr id="7" name="Picture 6"/>
          <p:cNvPicPr>
            <a:picLocks noChangeAspect="1"/>
          </p:cNvPicPr>
          <p:nvPr/>
        </p:nvPicPr>
        <p:blipFill>
          <a:blip r:embed="rId3"/>
          <a:stretch>
            <a:fillRect/>
          </a:stretch>
        </p:blipFill>
        <p:spPr>
          <a:xfrm>
            <a:off x="1418785" y="1466577"/>
            <a:ext cx="5430902" cy="2562602"/>
          </a:xfrm>
          <a:prstGeom prst="rect">
            <a:avLst/>
          </a:prstGeom>
        </p:spPr>
      </p:pic>
    </p:spTree>
    <p:extLst>
      <p:ext uri="{BB962C8B-B14F-4D97-AF65-F5344CB8AC3E}">
        <p14:creationId xmlns:p14="http://schemas.microsoft.com/office/powerpoint/2010/main" val="3721498462"/>
      </p:ext>
    </p:extLst>
  </p:cSld>
  <p:clrMapOvr>
    <a:masterClrMapping/>
  </p:clrMapOvr>
  <p:transition spd="slow" advTm="19121">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4" name="TextBox 3"/>
          <p:cNvSpPr txBox="1"/>
          <p:nvPr/>
        </p:nvSpPr>
        <p:spPr bwMode="auto">
          <a:xfrm>
            <a:off x="1490472" y="3343561"/>
            <a:ext cx="5916168" cy="2215991"/>
          </a:xfrm>
          <a:prstGeom prst="rect">
            <a:avLst/>
          </a:prstGeom>
          <a:solidFill>
            <a:schemeClr val="bg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pPr algn="just"/>
            <a:r>
              <a:rPr lang="en-US" sz="4800" dirty="0" smtClean="0">
                <a:solidFill>
                  <a:schemeClr val="tx1"/>
                </a:solidFill>
                <a:latin typeface="Times New Roman" panose="02020603050405020304" pitchFamily="18" charset="0"/>
                <a:cs typeface="Times New Roman" panose="02020603050405020304" pitchFamily="18" charset="0"/>
              </a:rPr>
              <a:t>NO…</a:t>
            </a:r>
          </a:p>
          <a:p>
            <a:pPr algn="just"/>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waiting list should serve as a stand-alone document </a:t>
            </a:r>
            <a:r>
              <a:rPr lang="en-US" dirty="0" smtClean="0">
                <a:solidFill>
                  <a:schemeClr val="tx1"/>
                </a:solidFill>
                <a:latin typeface="Times New Roman" panose="02020603050405020304" pitchFamily="18" charset="0"/>
                <a:cs typeface="Times New Roman" panose="02020603050405020304" pitchFamily="18" charset="0"/>
              </a:rPr>
              <a:t>to  show </a:t>
            </a:r>
            <a:r>
              <a:rPr lang="en-US" dirty="0">
                <a:solidFill>
                  <a:schemeClr val="tx1"/>
                </a:solidFill>
                <a:latin typeface="Times New Roman" panose="02020603050405020304" pitchFamily="18" charset="0"/>
                <a:cs typeface="Times New Roman" panose="02020603050405020304" pitchFamily="18" charset="0"/>
              </a:rPr>
              <a:t>an auditable trail of all actions and contact with </a:t>
            </a:r>
            <a:r>
              <a:rPr lang="en-US" dirty="0" smtClean="0">
                <a:solidFill>
                  <a:schemeClr val="tx1"/>
                </a:solidFill>
                <a:latin typeface="Times New Roman" panose="02020603050405020304" pitchFamily="18" charset="0"/>
                <a:cs typeface="Times New Roman" panose="02020603050405020304" pitchFamily="18" charset="0"/>
              </a:rPr>
              <a:t>each applicant </a:t>
            </a:r>
            <a:r>
              <a:rPr lang="en-US" dirty="0">
                <a:solidFill>
                  <a:schemeClr val="tx1"/>
                </a:solidFill>
                <a:latin typeface="Times New Roman" panose="02020603050405020304" pitchFamily="18" charset="0"/>
                <a:cs typeface="Times New Roman" panose="02020603050405020304" pitchFamily="18" charset="0"/>
              </a:rPr>
              <a:t>to make it easy to identify that applicants were moved </a:t>
            </a:r>
            <a:r>
              <a:rPr lang="en-US" dirty="0" smtClean="0">
                <a:solidFill>
                  <a:schemeClr val="tx1"/>
                </a:solidFill>
                <a:latin typeface="Times New Roman" panose="02020603050405020304" pitchFamily="18" charset="0"/>
                <a:cs typeface="Times New Roman" panose="02020603050405020304" pitchFamily="18" charset="0"/>
              </a:rPr>
              <a:t>in using </a:t>
            </a:r>
            <a:r>
              <a:rPr lang="en-US" dirty="0">
                <a:solidFill>
                  <a:schemeClr val="tx1"/>
                </a:solidFill>
                <a:latin typeface="Times New Roman" panose="02020603050405020304" pitchFamily="18" charset="0"/>
                <a:cs typeface="Times New Roman" panose="02020603050405020304" pitchFamily="18" charset="0"/>
              </a:rPr>
              <a:t>the proper order or skipped for </a:t>
            </a:r>
            <a:r>
              <a:rPr lang="en-US" dirty="0" smtClean="0">
                <a:solidFill>
                  <a:schemeClr val="tx1"/>
                </a:solidFill>
                <a:latin typeface="Times New Roman" panose="02020603050405020304" pitchFamily="18" charset="0"/>
                <a:cs typeface="Times New Roman" panose="02020603050405020304" pitchFamily="18" charset="0"/>
              </a:rPr>
              <a:t>valid reasons </a:t>
            </a:r>
            <a:r>
              <a:rPr lang="en-US" dirty="0">
                <a:solidFill>
                  <a:schemeClr val="tx1"/>
                </a:solidFill>
                <a:latin typeface="Times New Roman" panose="02020603050405020304" pitchFamily="18" charset="0"/>
                <a:cs typeface="Times New Roman" panose="02020603050405020304" pitchFamily="18" charset="0"/>
              </a:rPr>
              <a:t>when needed.</a:t>
            </a:r>
            <a:endParaRPr lang="en-US" b="0" dirty="0" smtClean="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98537" y="827166"/>
            <a:ext cx="5309339" cy="1957483"/>
          </a:xfrm>
          <a:prstGeom prst="rect">
            <a:avLst/>
          </a:prstGeom>
        </p:spPr>
      </p:pic>
    </p:spTree>
    <p:extLst>
      <p:ext uri="{BB962C8B-B14F-4D97-AF65-F5344CB8AC3E}">
        <p14:creationId xmlns:p14="http://schemas.microsoft.com/office/powerpoint/2010/main" val="2987465333"/>
      </p:ext>
    </p:extLst>
  </p:cSld>
  <p:clrMapOvr>
    <a:masterClrMapping/>
  </p:clrMapOvr>
  <p:transition spd="slow" advTm="30371">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North Tampa Housing Development corporation </a:t>
            </a:r>
            <a:endParaRPr lang="en-US" dirty="0"/>
          </a:p>
        </p:txBody>
      </p:sp>
      <p:sp>
        <p:nvSpPr>
          <p:cNvPr id="4" name="TextBox 3"/>
          <p:cNvSpPr txBox="1"/>
          <p:nvPr/>
        </p:nvSpPr>
        <p:spPr bwMode="auto">
          <a:xfrm>
            <a:off x="827314" y="983363"/>
            <a:ext cx="6818812" cy="523220"/>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endParaRPr lang="en-US" sz="2800" b="0" dirty="0" smtClean="0">
              <a:latin typeface="Arial" panose="020B0604020202020204" pitchFamily="34" charset="0"/>
              <a:cs typeface="Arial" panose="020B0604020202020204" pitchFamily="34" charset="0"/>
            </a:endParaRPr>
          </a:p>
        </p:txBody>
      </p:sp>
      <p:sp>
        <p:nvSpPr>
          <p:cNvPr id="5" name="Rectangle 4"/>
          <p:cNvSpPr/>
          <p:nvPr/>
        </p:nvSpPr>
        <p:spPr>
          <a:xfrm>
            <a:off x="748938" y="771099"/>
            <a:ext cx="7141028" cy="1077218"/>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anose="020B0604020202020204" pitchFamily="34" charset="0"/>
              </a:rPr>
              <a:t>Last Advertisement and/or copies of brochures </a:t>
            </a:r>
          </a:p>
        </p:txBody>
      </p:sp>
      <p:sp>
        <p:nvSpPr>
          <p:cNvPr id="6" name="TextBox 5"/>
          <p:cNvSpPr txBox="1"/>
          <p:nvPr/>
        </p:nvSpPr>
        <p:spPr bwMode="auto">
          <a:xfrm>
            <a:off x="827314" y="2123740"/>
            <a:ext cx="7071359" cy="2751522"/>
          </a:xfrm>
          <a:prstGeom prst="rect">
            <a:avLst/>
          </a:prstGeom>
          <a:solidFill>
            <a:srgbClr val="FFFFFF"/>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b="1" dirty="0">
                <a:solidFill>
                  <a:schemeClr val="tx1"/>
                </a:solidFill>
                <a:latin typeface="Times New Roman" panose="02020603050405020304" pitchFamily="18" charset="0"/>
                <a:cs typeface="Times New Roman" panose="02020603050405020304" pitchFamily="18" charset="0"/>
              </a:rPr>
              <a:t>What do we want to see during a MOR?</a:t>
            </a:r>
          </a:p>
          <a:p>
            <a:pPr marL="509588" lvl="1" indent="-457200" eaLnBrk="1" fontAlgn="auto" hangingPunct="1">
              <a:spcBef>
                <a:spcPct val="20000"/>
              </a:spcBef>
              <a:spcAft>
                <a:spcPts val="0"/>
              </a:spcAft>
              <a:buFont typeface="Arial" panose="020B0604020202020204" pitchFamily="34" charset="0"/>
              <a:buChar char="•"/>
              <a:defRPr/>
            </a:pPr>
            <a:r>
              <a:rPr lang="en-US" dirty="0">
                <a:solidFill>
                  <a:schemeClr val="tx1"/>
                </a:solidFill>
                <a:latin typeface="Times New Roman" panose="02020603050405020304" pitchFamily="18" charset="0"/>
                <a:cs typeface="Times New Roman" panose="02020603050405020304" pitchFamily="18" charset="0"/>
              </a:rPr>
              <a:t>Provide a copy of all </a:t>
            </a:r>
            <a:r>
              <a:rPr lang="en-US" altLang="en-US" dirty="0">
                <a:solidFill>
                  <a:srgbClr val="000000"/>
                </a:solidFill>
                <a:latin typeface="Times New Roman" panose="02020603050405020304" pitchFamily="18" charset="0"/>
                <a:cs typeface="Times New Roman" panose="02020603050405020304" pitchFamily="18" charset="0"/>
              </a:rPr>
              <a:t>advertising and marketing done in the last 12 months including copies of adds, brochures, flyers, and documentation of contact with the Community Contacts listed in the AFHMP</a:t>
            </a:r>
          </a:p>
          <a:p>
            <a:pPr marL="509588" lvl="1" indent="-457200" eaLnBrk="1" fontAlgn="auto" hangingPunct="1">
              <a:spcBef>
                <a:spcPct val="20000"/>
              </a:spcBef>
              <a:spcAft>
                <a:spcPts val="0"/>
              </a:spcAft>
              <a:buFont typeface="Arial" panose="020B0604020202020204" pitchFamily="34" charset="0"/>
              <a:buChar char="•"/>
              <a:defRPr/>
            </a:pPr>
            <a:r>
              <a:rPr lang="en-US" dirty="0">
                <a:solidFill>
                  <a:schemeClr val="tx1"/>
                </a:solidFill>
                <a:latin typeface="Times New Roman" panose="02020603050405020304" pitchFamily="18" charset="0"/>
                <a:cs typeface="Times New Roman" panose="02020603050405020304" pitchFamily="18" charset="0"/>
              </a:rPr>
              <a:t>Make </a:t>
            </a:r>
            <a:r>
              <a:rPr lang="en-US" altLang="en-US" dirty="0" smtClean="0">
                <a:solidFill>
                  <a:srgbClr val="000000"/>
                </a:solidFill>
                <a:latin typeface="Times New Roman" panose="02020603050405020304" pitchFamily="18" charset="0"/>
                <a:cs typeface="Times New Roman" panose="02020603050405020304" pitchFamily="18" charset="0"/>
              </a:rPr>
              <a:t>sure </a:t>
            </a:r>
            <a:r>
              <a:rPr lang="en-US" altLang="en-US" dirty="0">
                <a:solidFill>
                  <a:srgbClr val="000000"/>
                </a:solidFill>
                <a:latin typeface="Times New Roman" panose="02020603050405020304" pitchFamily="18" charset="0"/>
                <a:cs typeface="Times New Roman" panose="02020603050405020304" pitchFamily="18" charset="0"/>
              </a:rPr>
              <a:t>the fair housing logo/statement are on </a:t>
            </a:r>
            <a:r>
              <a:rPr lang="en-US" altLang="en-US" u="sng" dirty="0">
                <a:solidFill>
                  <a:srgbClr val="000000"/>
                </a:solidFill>
                <a:latin typeface="Times New Roman" panose="02020603050405020304" pitchFamily="18" charset="0"/>
                <a:cs typeface="Times New Roman" panose="02020603050405020304" pitchFamily="18" charset="0"/>
              </a:rPr>
              <a:t>ALL</a:t>
            </a:r>
            <a:r>
              <a:rPr lang="en-US" altLang="en-US" dirty="0">
                <a:solidFill>
                  <a:srgbClr val="000000"/>
                </a:solidFill>
                <a:latin typeface="Times New Roman" panose="02020603050405020304" pitchFamily="18" charset="0"/>
                <a:cs typeface="Times New Roman" panose="02020603050405020304" pitchFamily="18" charset="0"/>
              </a:rPr>
              <a:t> advertisements and brochures</a:t>
            </a:r>
          </a:p>
          <a:p>
            <a:pPr marL="509588" lvl="1" indent="-457200" eaLnBrk="1" fontAlgn="auto" hangingPunct="1">
              <a:spcBef>
                <a:spcPct val="20000"/>
              </a:spcBef>
              <a:spcAft>
                <a:spcPts val="0"/>
              </a:spcAft>
              <a:buFont typeface="Arial" panose="020B0604020202020204" pitchFamily="34" charset="0"/>
              <a:buChar char="•"/>
              <a:defRPr/>
            </a:pPr>
            <a:r>
              <a:rPr lang="en-US" altLang="en-US" dirty="0">
                <a:solidFill>
                  <a:srgbClr val="000000"/>
                </a:solidFill>
                <a:latin typeface="Times New Roman" panose="02020603050405020304" pitchFamily="18" charset="0"/>
                <a:cs typeface="Times New Roman" panose="02020603050405020304" pitchFamily="18" charset="0"/>
              </a:rPr>
              <a:t>If a phone number is listed, make sure a TTY (or equivalent system) is also listed</a:t>
            </a:r>
          </a:p>
        </p:txBody>
      </p:sp>
    </p:spTree>
    <p:extLst>
      <p:ext uri="{BB962C8B-B14F-4D97-AF65-F5344CB8AC3E}">
        <p14:creationId xmlns:p14="http://schemas.microsoft.com/office/powerpoint/2010/main" val="1855162780"/>
      </p:ext>
    </p:extLst>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420624" y="646099"/>
            <a:ext cx="7434072" cy="523220"/>
          </a:xfrm>
          <a:prstGeom prst="rect">
            <a:avLst/>
          </a:prstGeom>
          <a:solidFill>
            <a:schemeClr val="tx2"/>
          </a:solidFill>
        </p:spPr>
        <p:txBody>
          <a:bodyPr wrap="square">
            <a:spAutoFit/>
          </a:bodyPr>
          <a:lstStyle/>
          <a:p>
            <a:r>
              <a:rPr lang="en-US" altLang="en-US" sz="2800" b="1" dirty="0">
                <a:latin typeface="Baskerville Old Face" panose="02020602080505020303" pitchFamily="18" charset="0"/>
                <a:cs typeface="Arial" panose="020B0604020202020204" pitchFamily="34" charset="0"/>
              </a:rPr>
              <a:t>HUD-approved Rent Schedule form HUD-92458</a:t>
            </a:r>
            <a:endParaRPr lang="en-US" sz="2800" dirty="0">
              <a:latin typeface="Baskerville Old Face" panose="02020602080505020303" pitchFamily="18" charset="0"/>
            </a:endParaRPr>
          </a:p>
        </p:txBody>
      </p:sp>
      <p:sp>
        <p:nvSpPr>
          <p:cNvPr id="4" name="Rectangle 3"/>
          <p:cNvSpPr/>
          <p:nvPr/>
        </p:nvSpPr>
        <p:spPr>
          <a:xfrm>
            <a:off x="704088" y="1675329"/>
            <a:ext cx="6858000" cy="3416320"/>
          </a:xfrm>
          <a:prstGeom prst="rect">
            <a:avLst/>
          </a:prstGeom>
        </p:spPr>
        <p:txBody>
          <a:bodyPr wrap="square">
            <a:spAutoFit/>
          </a:bodyPr>
          <a:lstStyle/>
          <a:p>
            <a:pPr marL="395288" lvl="1" indent="-342900" algn="jus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Make sure the current rent schedule has been executed in accordance with HUD regulations</a:t>
            </a:r>
          </a:p>
          <a:p>
            <a:pPr marL="395288" lvl="1" indent="-342900" algn="jus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Post </a:t>
            </a:r>
            <a:r>
              <a:rPr lang="en-US" altLang="en-US" dirty="0">
                <a:latin typeface="Times New Roman" panose="02020603050405020304" pitchFamily="18" charset="0"/>
                <a:cs typeface="Times New Roman" panose="02020603050405020304" pitchFamily="18" charset="0"/>
              </a:rPr>
              <a:t>the current Rent Schedule in a </a:t>
            </a:r>
            <a:r>
              <a:rPr lang="en-US" altLang="en-US" dirty="0" smtClean="0">
                <a:latin typeface="Times New Roman" panose="02020603050405020304" pitchFamily="18" charset="0"/>
                <a:cs typeface="Times New Roman" panose="02020603050405020304" pitchFamily="18" charset="0"/>
              </a:rPr>
              <a:t>visible </a:t>
            </a:r>
            <a:r>
              <a:rPr lang="en-US" altLang="en-US" dirty="0">
                <a:latin typeface="Times New Roman" panose="02020603050405020304" pitchFamily="18" charset="0"/>
                <a:cs typeface="Times New Roman" panose="02020603050405020304" pitchFamily="18" charset="0"/>
              </a:rPr>
              <a:t>place for tenants to </a:t>
            </a:r>
            <a:r>
              <a:rPr lang="en-US" altLang="en-US" dirty="0" smtClean="0">
                <a:latin typeface="Times New Roman" panose="02020603050405020304" pitchFamily="18" charset="0"/>
                <a:cs typeface="Times New Roman" panose="02020603050405020304" pitchFamily="18" charset="0"/>
              </a:rPr>
              <a:t>see.</a:t>
            </a:r>
          </a:p>
          <a:p>
            <a:pPr marL="395288" lvl="1" indent="-342900" algn="jus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Update </a:t>
            </a:r>
            <a:r>
              <a:rPr lang="en-US" altLang="en-US" dirty="0" smtClean="0">
                <a:latin typeface="Times New Roman" panose="02020603050405020304" pitchFamily="18" charset="0"/>
                <a:cs typeface="Times New Roman" panose="02020603050405020304" pitchFamily="18" charset="0"/>
              </a:rPr>
              <a:t>Software</a:t>
            </a:r>
          </a:p>
          <a:p>
            <a:pPr marL="395288" lvl="1" indent="-342900" algn="jus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Correct any </a:t>
            </a:r>
            <a:r>
              <a:rPr lang="en-US" altLang="en-US" dirty="0">
                <a:latin typeface="Times New Roman" panose="02020603050405020304" pitchFamily="18" charset="0"/>
                <a:cs typeface="Times New Roman" panose="02020603050405020304" pitchFamily="18" charset="0"/>
              </a:rPr>
              <a:t>certs processed ahead of time for upcoming AR’s due, but before rents were </a:t>
            </a:r>
            <a:r>
              <a:rPr lang="en-US" altLang="en-US" dirty="0" smtClean="0">
                <a:latin typeface="Times New Roman" panose="02020603050405020304" pitchFamily="18" charset="0"/>
                <a:cs typeface="Times New Roman" panose="02020603050405020304" pitchFamily="18" charset="0"/>
              </a:rPr>
              <a:t>effective.</a:t>
            </a:r>
            <a:endParaRPr lang="en-US" altLang="en-US" dirty="0">
              <a:latin typeface="Times New Roman" panose="02020603050405020304" pitchFamily="18" charset="0"/>
              <a:cs typeface="Times New Roman" panose="02020603050405020304" pitchFamily="18" charset="0"/>
            </a:endParaRPr>
          </a:p>
          <a:p>
            <a:pPr marL="52388" lvl="1" algn="just"/>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If you have any rented commercial space, make sure it is listed on the rent schedule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798" y="5517751"/>
            <a:ext cx="1707826" cy="1267097"/>
          </a:xfrm>
          <a:prstGeom prst="rect">
            <a:avLst/>
          </a:prstGeom>
        </p:spPr>
      </p:pic>
    </p:spTree>
    <p:extLst>
      <p:ext uri="{BB962C8B-B14F-4D97-AF65-F5344CB8AC3E}">
        <p14:creationId xmlns:p14="http://schemas.microsoft.com/office/powerpoint/2010/main" val="2983664766"/>
      </p:ext>
    </p:extLst>
  </p:cSld>
  <p:clrMapOvr>
    <a:masterClrMapping/>
  </p:clrMapOvr>
  <p:transition spd="slow" advTm="56002">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7468" y="2485220"/>
            <a:ext cx="7103275" cy="533400"/>
            <a:chOff x="527513" y="1737913"/>
            <a:chExt cx="8150866" cy="636533"/>
          </a:xfrm>
        </p:grpSpPr>
        <p:sp>
          <p:nvSpPr>
            <p:cNvPr id="9" name="Rectangle 9"/>
            <p:cNvSpPr>
              <a:spLocks noChangeArrowheads="1"/>
            </p:cNvSpPr>
            <p:nvPr/>
          </p:nvSpPr>
          <p:spPr bwMode="gray">
            <a:xfrm>
              <a:off x="2893894" y="1737913"/>
              <a:ext cx="5784485" cy="636532"/>
            </a:xfrm>
            <a:prstGeom prst="rect">
              <a:avLst/>
            </a:prstGeom>
            <a:solidFill>
              <a:schemeClr val="tx2"/>
            </a:solidFill>
            <a:ln w="28575" algn="ctr">
              <a:solidFill>
                <a:schemeClr val="accent6">
                  <a:lumMod val="40000"/>
                  <a:lumOff val="60000"/>
                </a:schemeClr>
              </a:solidFill>
              <a:miter lim="800000"/>
              <a:headEnd/>
              <a:tailEnd/>
            </a:ln>
            <a:effectLst/>
          </p:spPr>
          <p:txBody>
            <a:bodyPr lIns="513000" tIns="0" rIns="48600" bIns="0" rtlCol="0" anchor="ctr" anchorCtr="0"/>
            <a:lstStyle/>
            <a:p>
              <a:pPr marL="130969">
                <a:buSzPct val="90000"/>
              </a:pPr>
              <a:r>
                <a:rPr lang="en-US" altLang="en-US" b="1" dirty="0" smtClean="0">
                  <a:latin typeface="Times New Roman" panose="02020603050405020304" pitchFamily="18" charset="0"/>
                  <a:cs typeface="Times New Roman" panose="02020603050405020304" pitchFamily="18" charset="0"/>
                </a:rPr>
                <a:t>Local Service Manager </a:t>
              </a:r>
              <a:endParaRPr lang="en-US" altLang="en-US" b="1" dirty="0">
                <a:latin typeface="Times New Roman" panose="02020603050405020304" pitchFamily="18" charset="0"/>
                <a:cs typeface="Times New Roman" panose="02020603050405020304" pitchFamily="18" charset="0"/>
              </a:endParaRPr>
            </a:p>
          </p:txBody>
        </p:sp>
        <p:sp>
          <p:nvSpPr>
            <p:cNvPr id="10" name="AutoShape 10"/>
            <p:cNvSpPr>
              <a:spLocks noChangeArrowheads="1"/>
            </p:cNvSpPr>
            <p:nvPr/>
          </p:nvSpPr>
          <p:spPr bwMode="gray">
            <a:xfrm>
              <a:off x="527513" y="1737914"/>
              <a:ext cx="2975243" cy="636532"/>
            </a:xfrm>
            <a:prstGeom prst="homePlate">
              <a:avLst>
                <a:gd name="adj" fmla="val 49904"/>
              </a:avLst>
            </a:prstGeom>
            <a:solidFill>
              <a:srgbClr val="FFFFFF"/>
            </a:solidFill>
            <a:ln w="28575">
              <a:solidFill>
                <a:schemeClr val="accent1"/>
              </a:solidFill>
              <a:prstDash val="solid"/>
              <a:miter lim="800000"/>
              <a:headEnd/>
              <a:tailEnd/>
            </a:ln>
            <a:effectLst/>
          </p:spPr>
          <p:txBody>
            <a:bodyPr lIns="81000" tIns="0" rIns="411480" bIns="0" anchor="ctr"/>
            <a:lstStyle/>
            <a:p>
              <a:pPr lvl="0" algn="ctr">
                <a:buClr>
                  <a:srgbClr val="FFFFFF"/>
                </a:buClr>
                <a:buSzPct val="90000"/>
                <a:defRPr/>
              </a:pPr>
              <a:r>
                <a:rPr lang="en-US" altLang="en-US" sz="2000" b="1" dirty="0" smtClean="0">
                  <a:solidFill>
                    <a:srgbClr val="FF0000"/>
                  </a:solidFill>
                  <a:latin typeface="Times New Roman" panose="02020603050405020304" pitchFamily="18" charset="0"/>
                  <a:cs typeface="Times New Roman" panose="02020603050405020304" pitchFamily="18" charset="0"/>
                </a:rPr>
                <a:t>Rebecca Kuntz</a:t>
              </a:r>
              <a:endParaRPr lang="en-US" sz="2000" b="1" kern="0" dirty="0">
                <a:solidFill>
                  <a:srgbClr val="FF0000"/>
                </a:solidFill>
                <a:latin typeface="Times New Roman" panose="02020603050405020304" pitchFamily="18" charset="0"/>
                <a:cs typeface="Times New Roman" panose="02020603050405020304" pitchFamily="18" charset="0"/>
              </a:endParaRPr>
            </a:p>
          </p:txBody>
        </p:sp>
      </p:grpSp>
      <p:sp>
        <p:nvSpPr>
          <p:cNvPr id="14" name="Text Box 5"/>
          <p:cNvSpPr txBox="1">
            <a:spLocks noChangeArrowheads="1"/>
          </p:cNvSpPr>
          <p:nvPr/>
        </p:nvSpPr>
        <p:spPr bwMode="gray">
          <a:xfrm>
            <a:off x="2930781" y="3210344"/>
            <a:ext cx="567782" cy="636532"/>
          </a:xfrm>
          <a:prstGeom prst="rect">
            <a:avLst/>
          </a:prstGeom>
          <a:noFill/>
          <a:ln w="9525">
            <a:noFill/>
            <a:miter lim="800000"/>
            <a:headEnd/>
            <a:tailEnd/>
          </a:ln>
          <a:effectLst/>
        </p:spPr>
        <p:txBody>
          <a:bodyPr lIns="48600" tIns="0" rIns="0" bIns="0" anchor="ctr"/>
          <a:lstStyle/>
          <a:p>
            <a:pPr>
              <a:spcBef>
                <a:spcPct val="0"/>
              </a:spcBef>
              <a:buClr>
                <a:srgbClr val="991F3D"/>
              </a:buClr>
              <a:buSzPct val="90000"/>
            </a:pPr>
            <a:endParaRPr lang="en-US" sz="3300" b="1" dirty="0">
              <a:solidFill>
                <a:schemeClr val="accent3"/>
              </a:solidFill>
              <a:cs typeface="Verdana" pitchFamily="34" charset="0"/>
            </a:endParaRPr>
          </a:p>
        </p:txBody>
      </p:sp>
      <p:sp>
        <p:nvSpPr>
          <p:cNvPr id="23" name="Rectangle 2"/>
          <p:cNvSpPr>
            <a:spLocks noGrp="1" noChangeArrowheads="1"/>
          </p:cNvSpPr>
          <p:nvPr>
            <p:ph type="title"/>
            <p:custDataLst>
              <p:tags r:id="rId1"/>
            </p:custDataLst>
          </p:nvPr>
        </p:nvSpPr>
        <p:spPr>
          <a:xfrm>
            <a:off x="447676" y="404813"/>
            <a:ext cx="8143316" cy="509587"/>
          </a:xfrm>
          <a:solidFill>
            <a:schemeClr val="tx2"/>
          </a:solidFill>
        </p:spPr>
        <p:txBody>
          <a:bodyPr>
            <a:noAutofit/>
          </a:bodyPr>
          <a:lstStyle/>
          <a:p>
            <a:r>
              <a:rPr lang="en-US" sz="4000" b="1" dirty="0">
                <a:solidFill>
                  <a:srgbClr val="002060"/>
                </a:solidFill>
                <a:latin typeface="Baskerville Old Face" panose="02020602080505020303" pitchFamily="18" charset="0"/>
                <a:cs typeface="Arial" panose="020B0604020202020204" pitchFamily="34" charset="0"/>
              </a:rPr>
              <a:t>Introductions</a:t>
            </a:r>
            <a:endParaRPr lang="en-US" sz="4000" b="1" dirty="0">
              <a:solidFill>
                <a:srgbClr val="002060"/>
              </a:solidFill>
              <a:latin typeface="Baskerville Old Face" panose="02020602080505020303" pitchFamily="18" charset="0"/>
            </a:endParaRPr>
          </a:p>
        </p:txBody>
      </p:sp>
      <p:sp>
        <p:nvSpPr>
          <p:cNvPr id="5" name="Espace réservé du numéro de diapositive 4">
            <a:extLst>
              <a:ext uri="{FF2B5EF4-FFF2-40B4-BE49-F238E27FC236}">
                <a16:creationId xmlns:a16="http://schemas.microsoft.com/office/drawing/2014/main" id="{8EC4692C-AB50-B44C-B151-543344503025}"/>
              </a:ext>
            </a:extLst>
          </p:cNvPr>
          <p:cNvSpPr>
            <a:spLocks noGrp="1"/>
          </p:cNvSpPr>
          <p:nvPr>
            <p:ph type="sldNum" sz="quarter" idx="4"/>
          </p:nvPr>
        </p:nvSpPr>
        <p:spPr/>
        <p:txBody>
          <a:bodyPr/>
          <a:lstStyle/>
          <a:p>
            <a:fld id="{525A3C56-E491-49B2-93F3-63532DF516BC}" type="slidenum">
              <a:rPr lang="en-US" smtClean="0">
                <a:latin typeface="Arial" panose="020B0604020202020204" pitchFamily="34" charset="0"/>
              </a:rPr>
              <a:pPr/>
              <a:t>2</a:t>
            </a:fld>
            <a:endParaRPr lang="en-US" dirty="0">
              <a:latin typeface="Arial" panose="020B0604020202020204" pitchFamily="34" charset="0"/>
            </a:endParaRPr>
          </a:p>
        </p:txBody>
      </p:sp>
      <p:grpSp>
        <p:nvGrpSpPr>
          <p:cNvPr id="38" name="Group 37"/>
          <p:cNvGrpSpPr/>
          <p:nvPr/>
        </p:nvGrpSpPr>
        <p:grpSpPr>
          <a:xfrm>
            <a:off x="1673352" y="4038600"/>
            <a:ext cx="6539528" cy="551039"/>
            <a:chOff x="-179865" y="1737914"/>
            <a:chExt cx="8858245" cy="647273"/>
          </a:xfrm>
        </p:grpSpPr>
        <p:sp>
          <p:nvSpPr>
            <p:cNvPr id="39" name="Rectangle 9"/>
            <p:cNvSpPr>
              <a:spLocks noChangeArrowheads="1"/>
            </p:cNvSpPr>
            <p:nvPr/>
          </p:nvSpPr>
          <p:spPr bwMode="gray">
            <a:xfrm>
              <a:off x="2893894" y="1737914"/>
              <a:ext cx="5784486" cy="636532"/>
            </a:xfrm>
            <a:prstGeom prst="rect">
              <a:avLst/>
            </a:prstGeom>
            <a:solidFill>
              <a:schemeClr val="tx2"/>
            </a:solidFill>
            <a:ln w="28575" algn="ctr">
              <a:solidFill>
                <a:schemeClr val="accent6">
                  <a:lumMod val="40000"/>
                  <a:lumOff val="60000"/>
                </a:schemeClr>
              </a:solidFill>
              <a:miter lim="800000"/>
              <a:headEnd/>
              <a:tailEnd/>
            </a:ln>
            <a:effectLst/>
          </p:spPr>
          <p:txBody>
            <a:bodyPr lIns="513000" tIns="0" rIns="48600" bIns="0" rtlCol="0" anchor="ctr" anchorCtr="0"/>
            <a:lstStyle/>
            <a:p>
              <a:pPr marL="130969">
                <a:buSzPct val="90000"/>
              </a:pPr>
              <a:r>
                <a:rPr lang="en-US" altLang="en-US" b="1" dirty="0" smtClean="0">
                  <a:latin typeface="Times New Roman" panose="02020603050405020304" pitchFamily="18" charset="0"/>
                  <a:cs typeface="Times New Roman" panose="02020603050405020304" pitchFamily="18" charset="0"/>
                </a:rPr>
                <a:t>Local </a:t>
              </a:r>
              <a:r>
                <a:rPr lang="en-US" altLang="en-US" sz="1600" b="1" dirty="0" smtClean="0">
                  <a:latin typeface="Times New Roman" panose="02020603050405020304" pitchFamily="18" charset="0"/>
                  <a:cs typeface="Times New Roman" panose="02020603050405020304" pitchFamily="18" charset="0"/>
                </a:rPr>
                <a:t>Contract</a:t>
              </a:r>
              <a:r>
                <a:rPr lang="en-US" altLang="en-US" b="1" dirty="0" smtClean="0">
                  <a:latin typeface="Times New Roman" panose="02020603050405020304" pitchFamily="18" charset="0"/>
                  <a:cs typeface="Times New Roman" panose="02020603050405020304" pitchFamily="18" charset="0"/>
                </a:rPr>
                <a:t> Specialist </a:t>
              </a:r>
            </a:p>
            <a:p>
              <a:pPr marL="130969">
                <a:buSzPct val="90000"/>
              </a:pPr>
              <a:r>
                <a:rPr lang="en-US" altLang="en-US" b="1" dirty="0" smtClean="0">
                  <a:latin typeface="Times New Roman" panose="02020603050405020304" pitchFamily="18" charset="0"/>
                  <a:cs typeface="Times New Roman" panose="02020603050405020304" pitchFamily="18" charset="0"/>
                </a:rPr>
                <a:t>(Tampa)</a:t>
              </a:r>
              <a:endParaRPr lang="en-US" altLang="en-US" b="1" dirty="0">
                <a:latin typeface="Times New Roman" panose="02020603050405020304" pitchFamily="18" charset="0"/>
                <a:cs typeface="Times New Roman" panose="02020603050405020304" pitchFamily="18" charset="0"/>
              </a:endParaRPr>
            </a:p>
          </p:txBody>
        </p:sp>
        <p:sp>
          <p:nvSpPr>
            <p:cNvPr id="40" name="AutoShape 10"/>
            <p:cNvSpPr>
              <a:spLocks noChangeArrowheads="1"/>
            </p:cNvSpPr>
            <p:nvPr/>
          </p:nvSpPr>
          <p:spPr bwMode="gray">
            <a:xfrm>
              <a:off x="-179865" y="1748655"/>
              <a:ext cx="3536750" cy="636532"/>
            </a:xfrm>
            <a:prstGeom prst="homePlate">
              <a:avLst>
                <a:gd name="adj" fmla="val 49904"/>
              </a:avLst>
            </a:prstGeom>
            <a:solidFill>
              <a:srgbClr val="FFFFFF"/>
            </a:solidFill>
            <a:ln w="28575">
              <a:solidFill>
                <a:schemeClr val="accent1"/>
              </a:solidFill>
              <a:prstDash val="solid"/>
              <a:miter lim="800000"/>
              <a:headEnd/>
              <a:tailEnd/>
            </a:ln>
            <a:effectLst/>
          </p:spPr>
          <p:txBody>
            <a:bodyPr lIns="81000" tIns="0" rIns="411480" bIns="0" anchor="ctr"/>
            <a:lstStyle/>
            <a:p>
              <a:pPr lvl="0" algn="ctr">
                <a:buClr>
                  <a:srgbClr val="FFFFFF"/>
                </a:buClr>
                <a:buSzPct val="90000"/>
                <a:defRPr/>
              </a:pPr>
              <a:r>
                <a:rPr lang="en-US" altLang="en-US" sz="2000" b="1" dirty="0" smtClean="0">
                  <a:solidFill>
                    <a:srgbClr val="FF0000"/>
                  </a:solidFill>
                  <a:latin typeface="Times New Roman" panose="02020603050405020304" pitchFamily="18" charset="0"/>
                  <a:cs typeface="Times New Roman" panose="02020603050405020304" pitchFamily="18" charset="0"/>
                </a:rPr>
                <a:t>Karen Wherry</a:t>
              </a:r>
              <a:endParaRPr lang="en-US" sz="2000" b="1" kern="0" dirty="0">
                <a:solidFill>
                  <a:srgbClr val="FF0000"/>
                </a:solidFill>
                <a:latin typeface="Times New Roman" panose="02020603050405020304" pitchFamily="18" charset="0"/>
                <a:cs typeface="Times New Roman" panose="02020603050405020304" pitchFamily="18" charset="0"/>
              </a:endParaRPr>
            </a:p>
          </p:txBody>
        </p:sp>
      </p:grpSp>
      <p:sp>
        <p:nvSpPr>
          <p:cNvPr id="3" name="TextBox 2"/>
          <p:cNvSpPr txBox="1"/>
          <p:nvPr/>
        </p:nvSpPr>
        <p:spPr bwMode="auto">
          <a:xfrm>
            <a:off x="2103120" y="1461028"/>
            <a:ext cx="3538728" cy="523220"/>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800" b="0" dirty="0" smtClean="0">
                <a:solidFill>
                  <a:srgbClr val="002060"/>
                </a:solidFill>
                <a:latin typeface="Baskerville Old Face" panose="02020602080505020303" pitchFamily="18" charset="0"/>
                <a:cs typeface="Arial" panose="020B0604020202020204" pitchFamily="34" charset="0"/>
              </a:rPr>
              <a:t>Presenters today…</a:t>
            </a:r>
          </a:p>
        </p:txBody>
      </p:sp>
    </p:spTree>
    <p:extLst>
      <p:ext uri="{BB962C8B-B14F-4D97-AF65-F5344CB8AC3E}">
        <p14:creationId xmlns:p14="http://schemas.microsoft.com/office/powerpoint/2010/main" val="505140930"/>
      </p:ext>
    </p:extLst>
  </p:cSld>
  <p:clrMapOvr>
    <a:masterClrMapping/>
  </p:clrMapOvr>
  <mc:AlternateContent xmlns:mc="http://schemas.openxmlformats.org/markup-compatibility/2006" xmlns:p14="http://schemas.microsoft.com/office/powerpoint/2010/main">
    <mc:Choice Requires="p14">
      <p:transition p14:dur="0" advTm="18537"/>
    </mc:Choice>
    <mc:Fallback xmlns="">
      <p:transition advTm="1853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Text Placeholder 2"/>
          <p:cNvSpPr>
            <a:spLocks noGrp="1"/>
          </p:cNvSpPr>
          <p:nvPr>
            <p:ph type="body" sz="quarter" idx="13"/>
          </p:nvPr>
        </p:nvSpPr>
        <p:spPr>
          <a:xfrm>
            <a:off x="313944" y="417576"/>
            <a:ext cx="7970520" cy="826008"/>
          </a:xfrm>
          <a:solidFill>
            <a:schemeClr val="tx2"/>
          </a:solidFill>
        </p:spPr>
        <p:txBody>
          <a:bodyPr/>
          <a:lstStyle/>
          <a:p>
            <a:r>
              <a:rPr lang="en-US" sz="3200" dirty="0" smtClean="0">
                <a:solidFill>
                  <a:schemeClr val="tx1"/>
                </a:solidFill>
                <a:latin typeface="Baskerville Old Face" panose="02020602080505020303" pitchFamily="18" charset="0"/>
              </a:rPr>
              <a:t>Work order Journals and Logs</a:t>
            </a:r>
            <a:endParaRPr lang="en-US" sz="3200" dirty="0">
              <a:solidFill>
                <a:schemeClr val="tx1"/>
              </a:solidFill>
              <a:latin typeface="Baskerville Old Face" panose="02020602080505020303" pitchFamily="18" charset="0"/>
            </a:endParaRPr>
          </a:p>
        </p:txBody>
      </p:sp>
      <p:sp>
        <p:nvSpPr>
          <p:cNvPr id="4" name="Rectangle 3"/>
          <p:cNvSpPr/>
          <p:nvPr/>
        </p:nvSpPr>
        <p:spPr>
          <a:xfrm>
            <a:off x="649224" y="1636776"/>
            <a:ext cx="7589520" cy="3693319"/>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BEFORE the MOR: Run a work order history report and </a:t>
            </a:r>
            <a:r>
              <a:rPr lang="en-US" dirty="0" smtClean="0">
                <a:latin typeface="Times New Roman" panose="02020603050405020304" pitchFamily="18" charset="0"/>
                <a:cs typeface="Times New Roman" panose="02020603050405020304" pitchFamily="18" charset="0"/>
              </a:rPr>
              <a:t>see which </a:t>
            </a:r>
            <a:r>
              <a:rPr lang="en-US" dirty="0">
                <a:latin typeface="Times New Roman" panose="02020603050405020304" pitchFamily="18" charset="0"/>
                <a:cs typeface="Times New Roman" panose="02020603050405020304" pitchFamily="18" charset="0"/>
              </a:rPr>
              <a:t>ones are open for more than a couple of days; </a:t>
            </a:r>
            <a:r>
              <a:rPr lang="en-US" i="1" dirty="0" smtClean="0">
                <a:latin typeface="Times New Roman" panose="02020603050405020304" pitchFamily="18" charset="0"/>
                <a:cs typeface="Times New Roman" panose="02020603050405020304" pitchFamily="18" charset="0"/>
              </a:rPr>
              <a:t>Complete and </a:t>
            </a:r>
            <a:r>
              <a:rPr lang="en-US" i="1" dirty="0">
                <a:latin typeface="Times New Roman" panose="02020603050405020304" pitchFamily="18" charset="0"/>
                <a:cs typeface="Times New Roman" panose="02020603050405020304" pitchFamily="18" charset="0"/>
              </a:rPr>
              <a:t>close open work orders before the </a:t>
            </a:r>
            <a:r>
              <a:rPr lang="en-US" i="1" dirty="0" smtClean="0">
                <a:latin typeface="Times New Roman" panose="02020603050405020304" pitchFamily="18" charset="0"/>
                <a:cs typeface="Times New Roman" panose="02020603050405020304" pitchFamily="18" charset="0"/>
              </a:rPr>
              <a:t>MOR</a:t>
            </a:r>
          </a:p>
          <a:p>
            <a:endParaRPr lang="en-US"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Make </a:t>
            </a:r>
            <a:r>
              <a:rPr lang="en-US" dirty="0">
                <a:latin typeface="Times New Roman" panose="02020603050405020304" pitchFamily="18" charset="0"/>
                <a:cs typeface="Times New Roman" panose="02020603050405020304" pitchFamily="18" charset="0"/>
              </a:rPr>
              <a:t>sure you can easily determine the date the work </a:t>
            </a:r>
            <a:r>
              <a:rPr lang="en-US" dirty="0" smtClean="0">
                <a:latin typeface="Times New Roman" panose="02020603050405020304" pitchFamily="18" charset="0"/>
                <a:cs typeface="Times New Roman" panose="02020603050405020304" pitchFamily="18" charset="0"/>
              </a:rPr>
              <a:t>order was </a:t>
            </a:r>
            <a:r>
              <a:rPr lang="en-US" dirty="0">
                <a:latin typeface="Times New Roman" panose="02020603050405020304" pitchFamily="18" charset="0"/>
                <a:cs typeface="Times New Roman" panose="02020603050405020304" pitchFamily="18" charset="0"/>
              </a:rPr>
              <a:t>initiated, </a:t>
            </a:r>
            <a:r>
              <a:rPr lang="en-US" dirty="0" smtClean="0">
                <a:latin typeface="Times New Roman" panose="02020603050405020304" pitchFamily="18" charset="0"/>
                <a:cs typeface="Times New Roman" panose="02020603050405020304" pitchFamily="18" charset="0"/>
              </a:rPr>
              <a:t>and  the </a:t>
            </a:r>
            <a:r>
              <a:rPr lang="en-US" dirty="0">
                <a:latin typeface="Times New Roman" panose="02020603050405020304" pitchFamily="18" charset="0"/>
                <a:cs typeface="Times New Roman" panose="02020603050405020304" pitchFamily="18" charset="0"/>
              </a:rPr>
              <a:t>date it was closed, along with </a:t>
            </a:r>
            <a:r>
              <a:rPr lang="en-US" dirty="0" smtClean="0">
                <a:latin typeface="Times New Roman" panose="02020603050405020304" pitchFamily="18" charset="0"/>
                <a:cs typeface="Times New Roman" panose="02020603050405020304" pitchFamily="18" charset="0"/>
              </a:rPr>
              <a:t>a description </a:t>
            </a:r>
            <a:r>
              <a:rPr lang="en-US" dirty="0">
                <a:latin typeface="Times New Roman" panose="02020603050405020304" pitchFamily="18" charset="0"/>
                <a:cs typeface="Times New Roman" panose="02020603050405020304" pitchFamily="18" charset="0"/>
              </a:rPr>
              <a:t>of work </a:t>
            </a:r>
            <a:r>
              <a:rPr lang="en-US" dirty="0" smtClean="0">
                <a:latin typeface="Times New Roman" panose="02020603050405020304" pitchFamily="18" charset="0"/>
                <a:cs typeface="Times New Roman" panose="02020603050405020304" pitchFamily="18" charset="0"/>
              </a:rPr>
              <a:t>performed</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a daily basis, the work order completion rate needs to </a:t>
            </a:r>
            <a:r>
              <a:rPr lang="en-US" dirty="0" smtClean="0">
                <a:latin typeface="Times New Roman" panose="02020603050405020304" pitchFamily="18" charset="0"/>
                <a:cs typeface="Times New Roman" panose="02020603050405020304" pitchFamily="18" charset="0"/>
              </a:rPr>
              <a:t>be part </a:t>
            </a:r>
            <a:r>
              <a:rPr lang="en-US" dirty="0">
                <a:latin typeface="Times New Roman" panose="02020603050405020304" pitchFamily="18" charset="0"/>
                <a:cs typeface="Times New Roman" panose="02020603050405020304" pitchFamily="18" charset="0"/>
              </a:rPr>
              <a:t>of your checklist at the end of the </a:t>
            </a:r>
            <a:r>
              <a:rPr lang="en-US" dirty="0" smtClean="0">
                <a:latin typeface="Times New Roman" panose="02020603050405020304" pitchFamily="18" charset="0"/>
                <a:cs typeface="Times New Roman" panose="02020603050405020304" pitchFamily="18" charset="0"/>
              </a:rPr>
              <a:t>day.</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During </a:t>
            </a:r>
            <a:r>
              <a:rPr lang="en-US" dirty="0">
                <a:latin typeface="Times New Roman" panose="02020603050405020304" pitchFamily="18" charset="0"/>
                <a:cs typeface="Times New Roman" panose="02020603050405020304" pitchFamily="18" charset="0"/>
              </a:rPr>
              <a:t>the MOR, provide documentation and information on </a:t>
            </a:r>
            <a:r>
              <a:rPr lang="en-US" dirty="0" smtClean="0">
                <a:latin typeface="Times New Roman" panose="02020603050405020304" pitchFamily="18" charset="0"/>
                <a:cs typeface="Times New Roman" panose="02020603050405020304" pitchFamily="18" charset="0"/>
              </a:rPr>
              <a:t>all open</a:t>
            </a:r>
            <a:r>
              <a:rPr lang="en-US" dirty="0">
                <a:latin typeface="Times New Roman" panose="02020603050405020304" pitchFamily="18" charset="0"/>
                <a:cs typeface="Times New Roman" panose="02020603050405020304" pitchFamily="18" charset="0"/>
              </a:rPr>
              <a:t>, and closed, work orders for the last 12 </a:t>
            </a:r>
            <a:r>
              <a:rPr lang="en-US" dirty="0" smtClean="0">
                <a:latin typeface="Times New Roman" panose="02020603050405020304" pitchFamily="18" charset="0"/>
                <a:cs typeface="Times New Roman" panose="02020603050405020304" pitchFamily="18" charset="0"/>
              </a:rPr>
              <a:t>months as we will be reviewing the length of time to complete.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468161"/>
      </p:ext>
    </p:extLst>
  </p:cSld>
  <p:clrMapOvr>
    <a:masterClrMapping/>
  </p:clrMapOvr>
  <p:transition spd="slow" advTm="47837">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621792" y="665947"/>
            <a:ext cx="7296912" cy="677108"/>
          </a:xfrm>
          <a:prstGeom prst="rect">
            <a:avLst/>
          </a:prstGeom>
          <a:solidFill>
            <a:schemeClr val="tx2"/>
          </a:solidFill>
        </p:spPr>
        <p:txBody>
          <a:bodyPr wrap="square">
            <a:spAutoFit/>
          </a:bodyPr>
          <a:lstStyle/>
          <a:p>
            <a:r>
              <a:rPr lang="en-US" altLang="en-US" sz="2000" b="1" dirty="0">
                <a:latin typeface="Baskerville Old Face" panose="02020602080505020303" pitchFamily="18" charset="0"/>
                <a:cs typeface="Arial" panose="020B0604020202020204" pitchFamily="34" charset="0"/>
              </a:rPr>
              <a:t>Copies of the form HUD-52670 </a:t>
            </a:r>
            <a:r>
              <a:rPr lang="en-US" altLang="en-US" b="1" dirty="0">
                <a:latin typeface="Baskerville Old Face" panose="02020602080505020303" pitchFamily="18" charset="0"/>
                <a:cs typeface="Arial" panose="020B0604020202020204" pitchFamily="34" charset="0"/>
              </a:rPr>
              <a:t>(your monthly vouchers) </a:t>
            </a:r>
            <a:endParaRPr lang="en-US" altLang="en-US" b="1" dirty="0" smtClean="0">
              <a:latin typeface="Baskerville Old Face" panose="02020602080505020303" pitchFamily="18" charset="0"/>
              <a:cs typeface="Arial" panose="020B0604020202020204" pitchFamily="34" charset="0"/>
            </a:endParaRPr>
          </a:p>
          <a:p>
            <a:r>
              <a:rPr lang="en-US" altLang="en-US" b="1" dirty="0">
                <a:latin typeface="Baskerville Old Face" panose="02020602080505020303" pitchFamily="18" charset="0"/>
                <a:cs typeface="Arial" panose="020B0604020202020204" pitchFamily="34" charset="0"/>
              </a:rPr>
              <a:t>	</a:t>
            </a:r>
            <a:r>
              <a:rPr lang="en-US" altLang="en-US" b="1" dirty="0" smtClean="0">
                <a:latin typeface="Baskerville Old Face" panose="02020602080505020303" pitchFamily="18" charset="0"/>
                <a:cs typeface="Arial" panose="020B0604020202020204" pitchFamily="34" charset="0"/>
              </a:rPr>
              <a:t>For </a:t>
            </a:r>
            <a:r>
              <a:rPr lang="en-US" altLang="en-US" b="1" dirty="0">
                <a:latin typeface="Baskerville Old Face" panose="02020602080505020303" pitchFamily="18" charset="0"/>
                <a:cs typeface="Arial" panose="020B0604020202020204" pitchFamily="34" charset="0"/>
              </a:rPr>
              <a:t>the last twelve months, for each subsidy contract </a:t>
            </a:r>
            <a:endParaRPr lang="en-US" dirty="0">
              <a:latin typeface="Baskerville Old Face" panose="02020602080505020303" pitchFamily="18" charset="0"/>
            </a:endParaRPr>
          </a:p>
        </p:txBody>
      </p:sp>
      <p:sp>
        <p:nvSpPr>
          <p:cNvPr id="4" name="Rectangle 3"/>
          <p:cNvSpPr/>
          <p:nvPr/>
        </p:nvSpPr>
        <p:spPr>
          <a:xfrm>
            <a:off x="1005840" y="1618488"/>
            <a:ext cx="6336792" cy="1323439"/>
          </a:xfrm>
          <a:prstGeom prst="rect">
            <a:avLst/>
          </a:prstGeom>
        </p:spPr>
        <p:txBody>
          <a:bodyPr wrap="square">
            <a:spAutoFit/>
          </a:bodyPr>
          <a:lstStyle/>
          <a:p>
            <a:pPr marL="395288" lvl="1"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If the Reviewer has the capability to review vouchers electronically then hard copies are not necessarily needed</a:t>
            </a:r>
          </a:p>
          <a:p>
            <a:pPr marL="395288" lvl="1" indent="-342900">
              <a:buFont typeface="Arial" panose="020B0604020202020204" pitchFamily="34" charset="0"/>
              <a:buChar char="•"/>
              <a:defRPr/>
            </a:pPr>
            <a:endParaRPr lang="en-US" altLang="en-US" sz="1600"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Review your final vouchers each month and compare them to your rent roll to find possible errors</a:t>
            </a:r>
          </a:p>
        </p:txBody>
      </p:sp>
      <p:sp>
        <p:nvSpPr>
          <p:cNvPr id="5" name="Rectangle 4"/>
          <p:cNvSpPr/>
          <p:nvPr/>
        </p:nvSpPr>
        <p:spPr>
          <a:xfrm>
            <a:off x="808423" y="3336645"/>
            <a:ext cx="1156086" cy="400110"/>
          </a:xfrm>
          <a:prstGeom prst="rect">
            <a:avLst/>
          </a:prstGeom>
          <a:solidFill>
            <a:schemeClr val="tx2"/>
          </a:solidFill>
        </p:spPr>
        <p:txBody>
          <a:bodyPr wrap="none">
            <a:spAutoFit/>
          </a:bodyPr>
          <a:lstStyle/>
          <a:p>
            <a:r>
              <a:rPr lang="en-US" sz="2000" b="1" dirty="0">
                <a:latin typeface="Baskerville Old Face" panose="02020602080505020303" pitchFamily="18" charset="0"/>
                <a:cs typeface="Arial" pitchFamily="34" charset="0"/>
              </a:rPr>
              <a:t>Rent Roll</a:t>
            </a:r>
            <a:endParaRPr lang="en-US" sz="2000" dirty="0">
              <a:latin typeface="Baskerville Old Face" panose="02020602080505020303" pitchFamily="18" charset="0"/>
            </a:endParaRPr>
          </a:p>
        </p:txBody>
      </p:sp>
      <p:sp>
        <p:nvSpPr>
          <p:cNvPr id="6" name="Rectangle 5"/>
          <p:cNvSpPr/>
          <p:nvPr/>
        </p:nvSpPr>
        <p:spPr>
          <a:xfrm>
            <a:off x="1454727" y="3921420"/>
            <a:ext cx="6802305" cy="2339102"/>
          </a:xfrm>
          <a:prstGeom prst="rect">
            <a:avLst/>
          </a:prstGeom>
        </p:spPr>
        <p:txBody>
          <a:bodyPr wrap="square">
            <a:spAutoFit/>
          </a:bodyPr>
          <a:lstStyle/>
          <a:p>
            <a:pPr marL="395288" lvl="1" indent="-3429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Make sure it is current</a:t>
            </a:r>
          </a:p>
          <a:p>
            <a:pPr marL="395288" lvl="1" indent="-342900" algn="just">
              <a:buFont typeface="Arial" panose="020B0604020202020204" pitchFamily="34" charset="0"/>
              <a:buChar char="•"/>
              <a:defRPr/>
            </a:pPr>
            <a:endParaRPr lang="en-US" altLang="en-US" sz="1600"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Make sure rent and fees are being collected, and tenants listed with large balances owed, can be </a:t>
            </a:r>
            <a:r>
              <a:rPr lang="en-US" altLang="en-US" sz="1600" dirty="0" smtClean="0">
                <a:latin typeface="Times New Roman" panose="02020603050405020304" pitchFamily="18" charset="0"/>
                <a:cs typeface="Times New Roman" panose="02020603050405020304" pitchFamily="18" charset="0"/>
              </a:rPr>
              <a:t>explained</a:t>
            </a:r>
            <a:endParaRPr lang="en-US" altLang="en-US" sz="1600"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endParaRPr lang="en-US" altLang="en-US" sz="1600"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sz="1600" dirty="0" smtClean="0">
                <a:latin typeface="Times New Roman" panose="02020603050405020304" pitchFamily="18" charset="0"/>
                <a:cs typeface="Times New Roman" panose="02020603050405020304" pitchFamily="18" charset="0"/>
              </a:rPr>
              <a:t>Here </a:t>
            </a:r>
            <a:r>
              <a:rPr lang="en-US" altLang="en-US" sz="1600" dirty="0">
                <a:latin typeface="Times New Roman" panose="02020603050405020304" pitchFamily="18" charset="0"/>
                <a:cs typeface="Times New Roman" panose="02020603050405020304" pitchFamily="18" charset="0"/>
              </a:rPr>
              <a:t>you can review any TTP that is less than $25 and make any necessary corrections if the hardship does not apply</a:t>
            </a:r>
          </a:p>
          <a:p>
            <a:pPr marL="395288" lvl="1" indent="-342900" algn="just">
              <a:buFont typeface="Arial" panose="020B0604020202020204" pitchFamily="34" charset="0"/>
              <a:buChar char="•"/>
              <a:defRPr/>
            </a:pPr>
            <a:endParaRPr lang="en-US" altLang="en-US" dirty="0" smtClean="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sz="1600" dirty="0" smtClean="0">
                <a:latin typeface="Times New Roman" panose="02020603050405020304" pitchFamily="18" charset="0"/>
                <a:cs typeface="Times New Roman" panose="02020603050405020304" pitchFamily="18" charset="0"/>
              </a:rPr>
              <a:t>Every </a:t>
            </a:r>
            <a:r>
              <a:rPr lang="en-US" altLang="en-US" sz="1600" dirty="0">
                <a:latin typeface="Times New Roman" panose="02020603050405020304" pitchFamily="18" charset="0"/>
                <a:cs typeface="Times New Roman" panose="02020603050405020304" pitchFamily="18" charset="0"/>
              </a:rPr>
              <a:t>month, compare this to your monthly vouchers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1482104459"/>
      </p:ext>
    </p:extLst>
  </p:cSld>
  <p:clrMapOvr>
    <a:masterClrMapping/>
  </p:clrMapOvr>
  <p:transition spd="slow" advTm="62391">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724042" y="418838"/>
            <a:ext cx="5722478" cy="584775"/>
          </a:xfrm>
          <a:prstGeom prst="rect">
            <a:avLst/>
          </a:prstGeom>
          <a:solidFill>
            <a:schemeClr val="tx2"/>
          </a:solidFill>
        </p:spPr>
        <p:txBody>
          <a:bodyPr wrap="square">
            <a:spAutoFit/>
          </a:bodyPr>
          <a:lstStyle/>
          <a:p>
            <a:r>
              <a:rPr lang="en-US" sz="3200" dirty="0">
                <a:latin typeface="Baskerville Old Face" panose="02020602080505020303" pitchFamily="18" charset="0"/>
                <a:cs typeface="Arial" pitchFamily="34" charset="0"/>
              </a:rPr>
              <a:t>Application</a:t>
            </a:r>
            <a:endParaRPr lang="en-US" sz="3200" dirty="0">
              <a:latin typeface="Baskerville Old Face" panose="02020602080505020303" pitchFamily="18" charset="0"/>
            </a:endParaRPr>
          </a:p>
        </p:txBody>
      </p:sp>
      <p:sp>
        <p:nvSpPr>
          <p:cNvPr id="4" name="Rectangle 3"/>
          <p:cNvSpPr/>
          <p:nvPr/>
        </p:nvSpPr>
        <p:spPr>
          <a:xfrm>
            <a:off x="731520" y="1130921"/>
            <a:ext cx="6647688" cy="3847207"/>
          </a:xfrm>
          <a:prstGeom prst="rect">
            <a:avLst/>
          </a:prstGeom>
        </p:spPr>
        <p:txBody>
          <a:bodyPr wrap="square">
            <a:spAutoFit/>
          </a:bodyPr>
          <a:lstStyle/>
          <a:p>
            <a:pPr marL="509588" lvl="1" indent="-4572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Provide copies of pre-application (if you use one</a:t>
            </a:r>
            <a:r>
              <a:rPr lang="en-US" altLang="en-US" sz="1600" dirty="0" smtClean="0">
                <a:latin typeface="Times New Roman" panose="02020603050405020304" pitchFamily="18" charset="0"/>
                <a:cs typeface="Times New Roman" panose="02020603050405020304" pitchFamily="18" charset="0"/>
              </a:rPr>
              <a:t>)</a:t>
            </a:r>
          </a:p>
          <a:p>
            <a:pPr marL="52388" lvl="1" algn="just">
              <a:defRPr/>
            </a:pPr>
            <a:endParaRPr lang="en-US" altLang="en-US" sz="600" dirty="0">
              <a:latin typeface="Times New Roman" panose="02020603050405020304" pitchFamily="18" charset="0"/>
              <a:cs typeface="Times New Roman" panose="02020603050405020304" pitchFamily="18" charset="0"/>
            </a:endParaRPr>
          </a:p>
          <a:p>
            <a:pPr marL="509588" lvl="1" indent="-4572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Copies of full application packets, including all attachments (make sure they are all the most recent </a:t>
            </a:r>
            <a:r>
              <a:rPr lang="en-US" altLang="en-US" sz="1600" dirty="0" smtClean="0">
                <a:latin typeface="Times New Roman" panose="02020603050405020304" pitchFamily="18" charset="0"/>
                <a:cs typeface="Times New Roman" panose="02020603050405020304" pitchFamily="18" charset="0"/>
              </a:rPr>
              <a:t>versions </a:t>
            </a:r>
            <a:r>
              <a:rPr lang="en-US" altLang="en-US" sz="1600" dirty="0">
                <a:latin typeface="Times New Roman" panose="02020603050405020304" pitchFamily="18" charset="0"/>
                <a:cs typeface="Times New Roman" panose="02020603050405020304" pitchFamily="18" charset="0"/>
              </a:rPr>
              <a:t>and have the most up-to-date information</a:t>
            </a:r>
            <a:r>
              <a:rPr lang="en-US" altLang="en-US" sz="1600" dirty="0" smtClean="0">
                <a:latin typeface="Times New Roman" panose="02020603050405020304" pitchFamily="18" charset="0"/>
                <a:cs typeface="Times New Roman" panose="02020603050405020304" pitchFamily="18" charset="0"/>
              </a:rPr>
              <a:t>)</a:t>
            </a:r>
          </a:p>
          <a:p>
            <a:pPr marL="52388" lvl="1" algn="just">
              <a:defRPr/>
            </a:pPr>
            <a:endParaRPr lang="en-US" altLang="en-US" sz="600" dirty="0">
              <a:latin typeface="Times New Roman" panose="02020603050405020304" pitchFamily="18" charset="0"/>
              <a:cs typeface="Times New Roman" panose="02020603050405020304" pitchFamily="18" charset="0"/>
            </a:endParaRPr>
          </a:p>
          <a:p>
            <a:pPr marL="509588" lvl="1" indent="-4572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Make sure the versions at corporate headquarters are the same </a:t>
            </a:r>
            <a:r>
              <a:rPr lang="en-US" altLang="en-US" sz="1600" dirty="0" smtClean="0">
                <a:latin typeface="Times New Roman" panose="02020603050405020304" pitchFamily="18" charset="0"/>
                <a:cs typeface="Times New Roman" panose="02020603050405020304" pitchFamily="18" charset="0"/>
              </a:rPr>
              <a:t>being </a:t>
            </a:r>
            <a:r>
              <a:rPr lang="en-US" altLang="en-US" sz="1600" dirty="0">
                <a:latin typeface="Times New Roman" panose="02020603050405020304" pitchFamily="18" charset="0"/>
                <a:cs typeface="Times New Roman" panose="02020603050405020304" pitchFamily="18" charset="0"/>
              </a:rPr>
              <a:t>used at the </a:t>
            </a:r>
            <a:r>
              <a:rPr lang="en-US" altLang="en-US" sz="1600" dirty="0" smtClean="0">
                <a:latin typeface="Times New Roman" panose="02020603050405020304" pitchFamily="18" charset="0"/>
                <a:cs typeface="Times New Roman" panose="02020603050405020304" pitchFamily="18" charset="0"/>
              </a:rPr>
              <a:t>property</a:t>
            </a:r>
          </a:p>
          <a:p>
            <a:pPr marL="52388" lvl="1" algn="just">
              <a:defRPr/>
            </a:pPr>
            <a:endParaRPr lang="en-US" altLang="en-US" sz="600" dirty="0">
              <a:latin typeface="Times New Roman" panose="02020603050405020304" pitchFamily="18" charset="0"/>
              <a:cs typeface="Times New Roman" panose="02020603050405020304" pitchFamily="18" charset="0"/>
            </a:endParaRPr>
          </a:p>
          <a:p>
            <a:pPr marL="509588" lvl="1" indent="-4572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Make sure your application contains all required information (Per HUD Handbook 4350.3 Chapter 4, 4-14 B</a:t>
            </a:r>
            <a:r>
              <a:rPr lang="en-US" altLang="en-US" sz="1600" dirty="0" smtClean="0">
                <a:latin typeface="Times New Roman" panose="02020603050405020304" pitchFamily="18" charset="0"/>
                <a:cs typeface="Times New Roman" panose="02020603050405020304" pitchFamily="18" charset="0"/>
              </a:rPr>
              <a:t>)</a:t>
            </a:r>
          </a:p>
          <a:p>
            <a:pPr marL="52388" lvl="1" algn="just">
              <a:defRPr/>
            </a:pPr>
            <a:endParaRPr lang="en-US" altLang="en-US" sz="600" dirty="0">
              <a:latin typeface="Times New Roman" panose="02020603050405020304" pitchFamily="18" charset="0"/>
              <a:cs typeface="Times New Roman" panose="02020603050405020304" pitchFamily="18" charset="0"/>
            </a:endParaRPr>
          </a:p>
          <a:p>
            <a:pPr marL="509588" lvl="1" indent="-457200" algn="just">
              <a:buFont typeface="Arial" panose="020B0604020202020204" pitchFamily="34" charset="0"/>
              <a:buChar char="•"/>
              <a:defRPr/>
            </a:pPr>
            <a:r>
              <a:rPr lang="en-US" altLang="en-US" sz="1600" dirty="0" smtClean="0">
                <a:latin typeface="Times New Roman" panose="02020603050405020304" pitchFamily="18" charset="0"/>
                <a:cs typeface="Times New Roman" panose="02020603050405020304" pitchFamily="18" charset="0"/>
              </a:rPr>
              <a:t>Make </a:t>
            </a:r>
            <a:r>
              <a:rPr lang="en-US" altLang="en-US" sz="1600" dirty="0">
                <a:latin typeface="Times New Roman" panose="02020603050405020304" pitchFamily="18" charset="0"/>
                <a:cs typeface="Times New Roman" panose="02020603050405020304" pitchFamily="18" charset="0"/>
              </a:rPr>
              <a:t>sure application has fair housing logo/statement and a TTY (or equivalent system) if a phone number is </a:t>
            </a:r>
            <a:r>
              <a:rPr lang="en-US" altLang="en-US" sz="1600" dirty="0" smtClean="0">
                <a:latin typeface="Times New Roman" panose="02020603050405020304" pitchFamily="18" charset="0"/>
                <a:cs typeface="Times New Roman" panose="02020603050405020304" pitchFamily="18" charset="0"/>
              </a:rPr>
              <a:t>listed</a:t>
            </a:r>
          </a:p>
          <a:p>
            <a:pPr marL="52388" lvl="1" algn="just">
              <a:defRPr/>
            </a:pPr>
            <a:endParaRPr lang="en-US" altLang="en-US" sz="600" dirty="0">
              <a:latin typeface="Times New Roman" panose="02020603050405020304" pitchFamily="18" charset="0"/>
              <a:cs typeface="Times New Roman" panose="02020603050405020304" pitchFamily="18" charset="0"/>
            </a:endParaRPr>
          </a:p>
          <a:p>
            <a:pPr marL="509588" lvl="1" indent="-457200" algn="just">
              <a:buFont typeface="Arial" panose="020B0604020202020204" pitchFamily="34" charset="0"/>
              <a:buChar char="•"/>
              <a:defRPr/>
            </a:pPr>
            <a:r>
              <a:rPr lang="en-US" altLang="en-US" sz="1600" dirty="0" smtClean="0">
                <a:latin typeface="Times New Roman" panose="02020603050405020304" pitchFamily="18" charset="0"/>
                <a:cs typeface="Times New Roman" panose="02020603050405020304" pitchFamily="18" charset="0"/>
              </a:rPr>
              <a:t>Applications </a:t>
            </a:r>
            <a:r>
              <a:rPr lang="en-US" altLang="en-US" sz="1600" dirty="0">
                <a:latin typeface="Times New Roman" panose="02020603050405020304" pitchFamily="18" charset="0"/>
                <a:cs typeface="Times New Roman" panose="02020603050405020304" pitchFamily="18" charset="0"/>
              </a:rPr>
              <a:t>need to be signed/dated by applicants</a:t>
            </a:r>
          </a:p>
          <a:p>
            <a:pPr marL="509588" lvl="1" indent="-457200" algn="just">
              <a:buFont typeface="Arial" panose="020B0604020202020204" pitchFamily="34" charset="0"/>
              <a:buChar char="•"/>
              <a:defRPr/>
            </a:pPr>
            <a:endParaRPr lang="en-US" altLang="en-US" sz="600" dirty="0">
              <a:latin typeface="Times New Roman" panose="02020603050405020304" pitchFamily="18" charset="0"/>
              <a:cs typeface="Times New Roman" panose="02020603050405020304" pitchFamily="18" charset="0"/>
            </a:endParaRPr>
          </a:p>
          <a:p>
            <a:pPr marL="509588" lvl="1" indent="-4572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Application needs to be on file for each adult household members</a:t>
            </a:r>
          </a:p>
          <a:p>
            <a:pPr marL="509588" lvl="1" indent="-457200" algn="just">
              <a:buFont typeface="Arial" panose="020B0604020202020204" pitchFamily="34" charset="0"/>
              <a:buChar char="•"/>
              <a:defRPr/>
            </a:pPr>
            <a:endParaRPr lang="en-US" altLang="en-US" sz="1600" dirty="0">
              <a:latin typeface="Times New Roman" panose="02020603050405020304" pitchFamily="18" charset="0"/>
              <a:cs typeface="Times New Roman" panose="02020603050405020304" pitchFamily="18" charset="0"/>
            </a:endParaRPr>
          </a:p>
        </p:txBody>
      </p:sp>
      <p:sp>
        <p:nvSpPr>
          <p:cNvPr id="5" name="Rectangle 4"/>
          <p:cNvSpPr/>
          <p:nvPr/>
        </p:nvSpPr>
        <p:spPr>
          <a:xfrm>
            <a:off x="576072" y="4794111"/>
            <a:ext cx="7671816" cy="1569660"/>
          </a:xfrm>
          <a:prstGeom prst="rect">
            <a:avLst/>
          </a:prstGeom>
        </p:spPr>
        <p:txBody>
          <a:bodyPr wrap="square">
            <a:spAutoFit/>
          </a:bodyPr>
          <a:lstStyle/>
          <a:p>
            <a:pPr marL="52388" lvl="1" indent="0">
              <a:buNone/>
              <a:defRPr/>
            </a:pPr>
            <a:r>
              <a:rPr lang="en-US" altLang="en-US" sz="1600" b="1" dirty="0">
                <a:latin typeface="Times New Roman" panose="02020603050405020304" pitchFamily="18" charset="0"/>
                <a:cs typeface="Times New Roman" panose="02020603050405020304" pitchFamily="18" charset="0"/>
              </a:rPr>
              <a:t>Make sure you have procedures in place to:</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Date/time stamp when received</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Review for full completion (make sure applicant left no blanks)</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Verify all information listed</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Get updated information if too much time has passed between application submission, </a:t>
            </a:r>
            <a:r>
              <a:rPr lang="en-US" altLang="en-US" sz="1600" dirty="0" smtClean="0">
                <a:latin typeface="Times New Roman" panose="02020603050405020304" pitchFamily="18" charset="0"/>
                <a:cs typeface="Times New Roman" panose="02020603050405020304" pitchFamily="18" charset="0"/>
              </a:rPr>
              <a:t>when </a:t>
            </a:r>
            <a:r>
              <a:rPr lang="en-US" altLang="en-US" sz="1600" dirty="0">
                <a:latin typeface="Times New Roman" panose="02020603050405020304" pitchFamily="18" charset="0"/>
                <a:cs typeface="Times New Roman" panose="02020603050405020304" pitchFamily="18" charset="0"/>
              </a:rPr>
              <a:t>they reach the top of the waiting list, and at move in</a:t>
            </a:r>
          </a:p>
        </p:txBody>
      </p:sp>
    </p:spTree>
    <p:extLst>
      <p:ext uri="{BB962C8B-B14F-4D97-AF65-F5344CB8AC3E}">
        <p14:creationId xmlns:p14="http://schemas.microsoft.com/office/powerpoint/2010/main" val="1718089330"/>
      </p:ext>
    </p:extLst>
  </p:cSld>
  <p:clrMapOvr>
    <a:masterClrMapping/>
  </p:clrMapOvr>
  <p:transition spd="slow" advTm="115288">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320040" y="1435608"/>
            <a:ext cx="7827264" cy="2185214"/>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Reminder:</a:t>
            </a:r>
          </a:p>
          <a:p>
            <a:r>
              <a:rPr lang="en-US" b="1" dirty="0">
                <a:latin typeface="Times New Roman" panose="02020603050405020304" pitchFamily="18" charset="0"/>
                <a:cs typeface="Times New Roman" panose="02020603050405020304" pitchFamily="18" charset="0"/>
              </a:rPr>
              <a:t>NTHDC has a new address as of 05/01/2020. Remember to update</a:t>
            </a:r>
          </a:p>
          <a:p>
            <a:r>
              <a:rPr lang="en-US" b="1" dirty="0">
                <a:latin typeface="Times New Roman" panose="02020603050405020304" pitchFamily="18" charset="0"/>
                <a:cs typeface="Times New Roman" panose="02020603050405020304" pitchFamily="18" charset="0"/>
              </a:rPr>
              <a:t>the appropriate box in the 9887 forms in all places/packets it is</a:t>
            </a:r>
          </a:p>
          <a:p>
            <a:r>
              <a:rPr lang="en-US" b="1" dirty="0">
                <a:latin typeface="Times New Roman" panose="02020603050405020304" pitchFamily="18" charset="0"/>
                <a:cs typeface="Times New Roman" panose="02020603050405020304" pitchFamily="18" charset="0"/>
              </a:rPr>
              <a:t>used, and any other relevant documents</a:t>
            </a:r>
            <a:r>
              <a:rPr lang="en-US" b="1" dirty="0" smtClean="0">
                <a:latin typeface="Times New Roman" panose="02020603050405020304" pitchFamily="18" charset="0"/>
                <a:cs typeface="Times New Roman" panose="02020603050405020304" pitchFamily="18" charset="0"/>
              </a:rPr>
              <a:t>.  Also, ensure the HUD office and Owner information is correct.  </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The new address is:</a:t>
            </a:r>
          </a:p>
          <a:p>
            <a:pPr algn="ctr"/>
            <a:r>
              <a:rPr lang="en-US" b="1" dirty="0">
                <a:latin typeface="Times New Roman" panose="02020603050405020304" pitchFamily="18" charset="0"/>
                <a:cs typeface="Times New Roman" panose="02020603050405020304" pitchFamily="18" charset="0"/>
              </a:rPr>
              <a:t>4300 West Cypress Street, Suite 300,Tampa, FL 33607</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20040" y="3581567"/>
            <a:ext cx="7743826" cy="2240279"/>
          </a:xfrm>
          <a:prstGeom prst="rect">
            <a:avLst/>
          </a:prstGeom>
        </p:spPr>
      </p:pic>
      <p:sp>
        <p:nvSpPr>
          <p:cNvPr id="5" name="TextBox 4"/>
          <p:cNvSpPr txBox="1"/>
          <p:nvPr/>
        </p:nvSpPr>
        <p:spPr bwMode="auto">
          <a:xfrm>
            <a:off x="457200" y="674644"/>
            <a:ext cx="7370064" cy="523220"/>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800" dirty="0" smtClean="0">
                <a:solidFill>
                  <a:schemeClr val="tx1"/>
                </a:solidFill>
                <a:latin typeface="Baskerville Old Face" panose="02020602080505020303" pitchFamily="18" charset="0"/>
                <a:cs typeface="Arial" panose="020B0604020202020204" pitchFamily="34" charset="0"/>
              </a:rPr>
              <a:t>HUD-9887/9887A Form</a:t>
            </a:r>
            <a:endParaRPr lang="en-US" sz="2800" b="0" dirty="0" smtClean="0">
              <a:solidFill>
                <a:schemeClr val="tx1"/>
              </a:solidFill>
              <a:latin typeface="Baskerville Old Face" panose="02020602080505020303" pitchFamily="18" charset="0"/>
              <a:cs typeface="Arial" panose="020B0604020202020204" pitchFamily="34" charset="0"/>
            </a:endParaRPr>
          </a:p>
        </p:txBody>
      </p:sp>
    </p:spTree>
    <p:extLst>
      <p:ext uri="{BB962C8B-B14F-4D97-AF65-F5344CB8AC3E}">
        <p14:creationId xmlns:p14="http://schemas.microsoft.com/office/powerpoint/2010/main" val="4041844318"/>
      </p:ext>
    </p:extLst>
  </p:cSld>
  <p:clrMapOvr>
    <a:masterClrMapping/>
  </p:clrMapOvr>
  <p:transition spd="slow" advTm="26178">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4" name="Rectangle 3"/>
          <p:cNvSpPr/>
          <p:nvPr/>
        </p:nvSpPr>
        <p:spPr>
          <a:xfrm>
            <a:off x="1389888" y="3592914"/>
            <a:ext cx="6190488" cy="1631216"/>
          </a:xfrm>
          <a:prstGeom prst="rect">
            <a:avLst/>
          </a:prstGeom>
        </p:spPr>
        <p:txBody>
          <a:bodyPr wrap="square">
            <a:spAutoFit/>
          </a:bodyPr>
          <a:lstStyle/>
          <a:p>
            <a:pPr algn="just"/>
            <a:endParaRPr lang="en-US" sz="20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Is </a:t>
            </a:r>
            <a:r>
              <a:rPr lang="en-US" sz="2000" b="1" dirty="0">
                <a:latin typeface="Times New Roman" panose="02020603050405020304" pitchFamily="18" charset="0"/>
                <a:cs typeface="Times New Roman" panose="02020603050405020304" pitchFamily="18" charset="0"/>
              </a:rPr>
              <a:t>it ok for me to use a partially filled out application</a:t>
            </a:r>
          </a:p>
          <a:p>
            <a:pPr algn="just"/>
            <a:r>
              <a:rPr lang="en-US" sz="2000" b="1" dirty="0">
                <a:latin typeface="Times New Roman" panose="02020603050405020304" pitchFamily="18" charset="0"/>
                <a:cs typeface="Times New Roman" panose="02020603050405020304" pitchFamily="18" charset="0"/>
              </a:rPr>
              <a:t>to add someone to the waiting list as long as I </a:t>
            </a:r>
            <a:r>
              <a:rPr lang="en-US" sz="2000" b="1" dirty="0" smtClean="0">
                <a:latin typeface="Times New Roman" panose="02020603050405020304" pitchFamily="18" charset="0"/>
                <a:cs typeface="Times New Roman" panose="02020603050405020304" pitchFamily="18" charset="0"/>
              </a:rPr>
              <a:t>have them </a:t>
            </a:r>
            <a:r>
              <a:rPr lang="en-US" sz="2000" b="1" dirty="0">
                <a:latin typeface="Times New Roman" panose="02020603050405020304" pitchFamily="18" charset="0"/>
                <a:cs typeface="Times New Roman" panose="02020603050405020304" pitchFamily="18" charset="0"/>
              </a:rPr>
              <a:t>fill out any missing information before </a:t>
            </a:r>
            <a:r>
              <a:rPr lang="en-US" sz="2000" b="1" dirty="0" smtClean="0">
                <a:latin typeface="Times New Roman" panose="02020603050405020304" pitchFamily="18" charset="0"/>
                <a:cs typeface="Times New Roman" panose="02020603050405020304" pitchFamily="18" charset="0"/>
              </a:rPr>
              <a:t>their move </a:t>
            </a:r>
            <a:r>
              <a:rPr lang="en-US" sz="2000" b="1" dirty="0">
                <a:latin typeface="Times New Roman" panose="02020603050405020304" pitchFamily="18" charset="0"/>
                <a:cs typeface="Times New Roman" panose="02020603050405020304" pitchFamily="18" charset="0"/>
              </a:rPr>
              <a:t>in date?</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964923" y="519422"/>
            <a:ext cx="6341133" cy="584775"/>
          </a:xfrm>
          <a:prstGeom prst="rect">
            <a:avLst/>
          </a:prstGeom>
          <a:solidFill>
            <a:schemeClr val="tx2"/>
          </a:solidFill>
        </p:spPr>
        <p:txBody>
          <a:bodyPr wrap="square">
            <a:spAutoFit/>
          </a:bodyPr>
          <a:lstStyle/>
          <a:p>
            <a:r>
              <a:rPr lang="en-US" sz="3200" b="1" dirty="0">
                <a:solidFill>
                  <a:srgbClr val="002060"/>
                </a:solidFill>
                <a:latin typeface="Baskerville Old Face" panose="02020602080505020303" pitchFamily="18" charset="0"/>
                <a:cs typeface="Arial" pitchFamily="34" charset="0"/>
              </a:rPr>
              <a:t>Application</a:t>
            </a:r>
            <a:endParaRPr lang="en-US" sz="3200" dirty="0">
              <a:solidFill>
                <a:srgbClr val="002060"/>
              </a:solidFill>
              <a:latin typeface="Baskerville Old Face" panose="02020602080505020303" pitchFamily="18" charset="0"/>
            </a:endParaRPr>
          </a:p>
        </p:txBody>
      </p:sp>
      <p:pic>
        <p:nvPicPr>
          <p:cNvPr id="6" name="Picture 5"/>
          <p:cNvPicPr>
            <a:picLocks noChangeAspect="1"/>
          </p:cNvPicPr>
          <p:nvPr/>
        </p:nvPicPr>
        <p:blipFill>
          <a:blip r:embed="rId2"/>
          <a:stretch>
            <a:fillRect/>
          </a:stretch>
        </p:blipFill>
        <p:spPr>
          <a:xfrm>
            <a:off x="1418785" y="1197033"/>
            <a:ext cx="5538968" cy="2395881"/>
          </a:xfrm>
          <a:prstGeom prst="rect">
            <a:avLst/>
          </a:prstGeom>
        </p:spPr>
      </p:pic>
    </p:spTree>
    <p:extLst>
      <p:ext uri="{BB962C8B-B14F-4D97-AF65-F5344CB8AC3E}">
        <p14:creationId xmlns:p14="http://schemas.microsoft.com/office/powerpoint/2010/main" val="2011176088"/>
      </p:ext>
    </p:extLst>
  </p:cSld>
  <p:clrMapOvr>
    <a:masterClrMapping/>
  </p:clrMapOvr>
  <p:transition spd="slow" advTm="14253">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1508760" y="3621025"/>
            <a:ext cx="6309360" cy="1569660"/>
          </a:xfrm>
          <a:prstGeom prst="rect">
            <a:avLst/>
          </a:prstGeom>
        </p:spPr>
        <p:txBody>
          <a:bodyPr wrap="square">
            <a:spAutoFit/>
          </a:bodyPr>
          <a:lstStyle/>
          <a:p>
            <a:r>
              <a:rPr lang="en-US" sz="2400" b="1" dirty="0">
                <a:latin typeface="Arial-BoldMT"/>
              </a:rPr>
              <a:t>Answer:</a:t>
            </a:r>
          </a:p>
          <a:p>
            <a:r>
              <a:rPr lang="en-US" sz="2400" dirty="0">
                <a:latin typeface="Times New Roman" panose="02020603050405020304" pitchFamily="18" charset="0"/>
                <a:cs typeface="Times New Roman" panose="02020603050405020304" pitchFamily="18" charset="0"/>
              </a:rPr>
              <a:t>No. All information must be filled out on the application </a:t>
            </a:r>
            <a:r>
              <a:rPr lang="en-US" sz="2400" dirty="0" smtClean="0">
                <a:latin typeface="Times New Roman" panose="02020603050405020304" pitchFamily="18" charset="0"/>
                <a:cs typeface="Times New Roman" panose="02020603050405020304" pitchFamily="18" charset="0"/>
              </a:rPr>
              <a:t>because this </a:t>
            </a:r>
            <a:r>
              <a:rPr lang="en-US" sz="2400" dirty="0">
                <a:latin typeface="Times New Roman" panose="02020603050405020304" pitchFamily="18" charset="0"/>
                <a:cs typeface="Times New Roman" panose="02020603050405020304" pitchFamily="18" charset="0"/>
              </a:rPr>
              <a:t>is used to determine eligibility prior to being added to </a:t>
            </a:r>
            <a:r>
              <a:rPr lang="en-US" sz="2400" dirty="0" smtClean="0">
                <a:latin typeface="Times New Roman" panose="02020603050405020304" pitchFamily="18" charset="0"/>
                <a:cs typeface="Times New Roman" panose="02020603050405020304" pitchFamily="18" charset="0"/>
              </a:rPr>
              <a:t>the waiting </a:t>
            </a:r>
            <a:r>
              <a:rPr lang="en-US" sz="2400" dirty="0">
                <a:latin typeface="Times New Roman" panose="02020603050405020304" pitchFamily="18" charset="0"/>
                <a:cs typeface="Times New Roman" panose="02020603050405020304" pitchFamily="18" charset="0"/>
              </a:rPr>
              <a:t>list.</a:t>
            </a:r>
          </a:p>
        </p:txBody>
      </p:sp>
      <p:pic>
        <p:nvPicPr>
          <p:cNvPr id="5" name="Picture 4"/>
          <p:cNvPicPr>
            <a:picLocks noChangeAspect="1"/>
          </p:cNvPicPr>
          <p:nvPr/>
        </p:nvPicPr>
        <p:blipFill>
          <a:blip r:embed="rId2"/>
          <a:stretch>
            <a:fillRect/>
          </a:stretch>
        </p:blipFill>
        <p:spPr>
          <a:xfrm>
            <a:off x="1435109" y="756573"/>
            <a:ext cx="5658640" cy="2086266"/>
          </a:xfrm>
          <a:prstGeom prst="rect">
            <a:avLst/>
          </a:prstGeom>
        </p:spPr>
      </p:pic>
    </p:spTree>
    <p:extLst>
      <p:ext uri="{BB962C8B-B14F-4D97-AF65-F5344CB8AC3E}">
        <p14:creationId xmlns:p14="http://schemas.microsoft.com/office/powerpoint/2010/main" val="876383923"/>
      </p:ext>
    </p:extLst>
  </p:cSld>
  <p:clrMapOvr>
    <a:masterClrMapping/>
  </p:clrMapOvr>
  <p:transition spd="slow" advTm="13778">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660421" y="454499"/>
            <a:ext cx="6903409" cy="674993"/>
          </a:xfrm>
          <a:prstGeom prst="rect">
            <a:avLst/>
          </a:prstGeom>
          <a:solidFill>
            <a:schemeClr val="tx2"/>
          </a:solidFill>
        </p:spPr>
        <p:txBody>
          <a:bodyPr wrap="square">
            <a:spAutoFit/>
          </a:bodyPr>
          <a:lstStyle/>
          <a:p>
            <a:pPr marL="517525" lvl="1" indent="-457200">
              <a:lnSpc>
                <a:spcPct val="150000"/>
              </a:lnSpc>
              <a:defRPr/>
            </a:pPr>
            <a:r>
              <a:rPr lang="en-US" sz="2800" b="1" kern="0" dirty="0">
                <a:latin typeface="Baskerville Old Face" panose="02020602080505020303" pitchFamily="18" charset="0"/>
                <a:cs typeface="Arial" pitchFamily="34" charset="0"/>
              </a:rPr>
              <a:t>HUD Model Lease </a:t>
            </a:r>
          </a:p>
        </p:txBody>
      </p:sp>
      <p:sp>
        <p:nvSpPr>
          <p:cNvPr id="4" name="Rectangle 3"/>
          <p:cNvSpPr/>
          <p:nvPr/>
        </p:nvSpPr>
        <p:spPr>
          <a:xfrm>
            <a:off x="384048" y="1578977"/>
            <a:ext cx="7854696" cy="4247317"/>
          </a:xfrm>
          <a:prstGeom prst="rect">
            <a:avLst/>
          </a:prstGeom>
        </p:spPr>
        <p:txBody>
          <a:bodyPr wrap="square">
            <a:spAutoFit/>
          </a:bodyPr>
          <a:lstStyle/>
          <a:p>
            <a:pPr marL="395288" lvl="1" indent="-34290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Have the right version of the lease for your program type (determined by your HAP contract; refer to </a:t>
            </a:r>
            <a:r>
              <a:rPr lang="en-US" altLang="en-US" dirty="0" smtClean="0">
                <a:latin typeface="Times New Roman" panose="02020603050405020304" pitchFamily="18" charset="0"/>
                <a:cs typeface="Times New Roman" panose="02020603050405020304" pitchFamily="18" charset="0"/>
              </a:rPr>
              <a:t>HUD 4350.3 </a:t>
            </a:r>
            <a:r>
              <a:rPr lang="en-US" altLang="en-US" dirty="0">
                <a:latin typeface="Times New Roman" panose="02020603050405020304" pitchFamily="18" charset="0"/>
                <a:cs typeface="Times New Roman" panose="02020603050405020304" pitchFamily="18" charset="0"/>
              </a:rPr>
              <a:t>Figure 6-2</a:t>
            </a:r>
            <a:r>
              <a:rPr lang="en-US" altLang="en-US" dirty="0" smtClean="0">
                <a:latin typeface="Times New Roman" panose="02020603050405020304" pitchFamily="18" charset="0"/>
                <a:cs typeface="Times New Roman" panose="02020603050405020304" pitchFamily="18" charset="0"/>
              </a:rPr>
              <a:t>).</a:t>
            </a:r>
          </a:p>
          <a:p>
            <a:pPr marL="52388" lvl="1" algn="just">
              <a:defRPr/>
            </a:pPr>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Make sure initial, AND renewal lease terms are correct for your program type (refer to </a:t>
            </a:r>
            <a:r>
              <a:rPr lang="en-US" altLang="en-US" dirty="0" smtClean="0">
                <a:latin typeface="Times New Roman" panose="02020603050405020304" pitchFamily="18" charset="0"/>
                <a:cs typeface="Times New Roman" panose="02020603050405020304" pitchFamily="18" charset="0"/>
              </a:rPr>
              <a:t>HUD 4350.3 </a:t>
            </a:r>
            <a:r>
              <a:rPr lang="en-US" altLang="en-US" dirty="0">
                <a:latin typeface="Times New Roman" panose="02020603050405020304" pitchFamily="18" charset="0"/>
                <a:cs typeface="Times New Roman" panose="02020603050405020304" pitchFamily="18" charset="0"/>
              </a:rPr>
              <a:t>Figure 6-3</a:t>
            </a:r>
            <a:r>
              <a:rPr lang="en-US" altLang="en-US" dirty="0" smtClean="0">
                <a:latin typeface="Times New Roman" panose="02020603050405020304" pitchFamily="18" charset="0"/>
                <a:cs typeface="Times New Roman" panose="02020603050405020304" pitchFamily="18" charset="0"/>
              </a:rPr>
              <a:t>)</a:t>
            </a:r>
          </a:p>
          <a:p>
            <a:pPr marL="395288" lvl="1" indent="-342900" algn="just">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Ensure all blanks in the lease are filled out correctly </a:t>
            </a:r>
            <a:r>
              <a:rPr lang="en-US" altLang="en-US" dirty="0" smtClean="0">
                <a:latin typeface="Times New Roman" panose="02020603050405020304" pitchFamily="18" charset="0"/>
                <a:cs typeface="Times New Roman" panose="02020603050405020304" pitchFamily="18" charset="0"/>
              </a:rPr>
              <a:t>and have any back up documentation for any fees/charges (fees</a:t>
            </a:r>
            <a:r>
              <a:rPr lang="en-US" altLang="en-US" dirty="0">
                <a:latin typeface="Times New Roman" panose="02020603050405020304" pitchFamily="18" charset="0"/>
                <a:cs typeface="Times New Roman" panose="02020603050405020304" pitchFamily="18" charset="0"/>
              </a:rPr>
              <a:t>, charges, interest rate on security deposit, security deposit amount, etc.; refer to 4350.3 Appendix 4-E and 4-F</a:t>
            </a:r>
            <a:r>
              <a:rPr lang="en-US" altLang="en-US" dirty="0" smtClean="0">
                <a:latin typeface="Times New Roman" panose="02020603050405020304" pitchFamily="18" charset="0"/>
                <a:cs typeface="Times New Roman" panose="02020603050405020304" pitchFamily="18" charset="0"/>
              </a:rPr>
              <a:t>)</a:t>
            </a:r>
          </a:p>
          <a:p>
            <a:pPr marL="395288" lvl="1" indent="-342900" algn="just">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Ensure </a:t>
            </a:r>
            <a:r>
              <a:rPr lang="en-US" altLang="en-US" b="1" u="sng" dirty="0">
                <a:latin typeface="Times New Roman" panose="02020603050405020304" pitchFamily="18" charset="0"/>
                <a:cs typeface="Times New Roman" panose="02020603050405020304" pitchFamily="18" charset="0"/>
              </a:rPr>
              <a:t>ALL</a:t>
            </a:r>
            <a:r>
              <a:rPr lang="en-US" altLang="en-US" dirty="0">
                <a:latin typeface="Times New Roman" panose="02020603050405020304" pitchFamily="18" charset="0"/>
                <a:cs typeface="Times New Roman" panose="02020603050405020304" pitchFamily="18" charset="0"/>
              </a:rPr>
              <a:t> Adult household members are listed in Paragraph 1 (not just head of household</a:t>
            </a:r>
            <a:r>
              <a:rPr lang="en-US" altLang="en-US" dirty="0" smtClean="0">
                <a:latin typeface="Times New Roman" panose="02020603050405020304" pitchFamily="18" charset="0"/>
                <a:cs typeface="Times New Roman" panose="02020603050405020304" pitchFamily="18" charset="0"/>
              </a:rPr>
              <a:t>)</a:t>
            </a:r>
          </a:p>
          <a:p>
            <a:pPr marL="395288" lvl="1" indent="-342900" algn="just">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Make sure all leases are signed/dated by </a:t>
            </a:r>
            <a:r>
              <a:rPr lang="en-US" altLang="en-US" b="1" u="sng" dirty="0">
                <a:latin typeface="Times New Roman" panose="02020603050405020304" pitchFamily="18" charset="0"/>
                <a:cs typeface="Times New Roman" panose="02020603050405020304" pitchFamily="18" charset="0"/>
              </a:rPr>
              <a:t>ALL</a:t>
            </a:r>
            <a:r>
              <a:rPr lang="en-US" altLang="en-US" dirty="0">
                <a:latin typeface="Times New Roman" panose="02020603050405020304" pitchFamily="18" charset="0"/>
                <a:cs typeface="Times New Roman" panose="02020603050405020304" pitchFamily="18" charset="0"/>
              </a:rPr>
              <a:t> adult household members</a:t>
            </a:r>
          </a:p>
          <a:p>
            <a:pPr marL="52388" lvl="1" algn="just">
              <a:defRPr/>
            </a:pPr>
            <a:endParaRPr lang="en-US" alt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pic>
        <p:nvPicPr>
          <p:cNvPr id="6" name="Picture 5"/>
          <p:cNvPicPr>
            <a:picLocks noChangeAspect="1"/>
          </p:cNvPicPr>
          <p:nvPr/>
        </p:nvPicPr>
        <p:blipFill>
          <a:blip r:embed="rId3"/>
          <a:stretch>
            <a:fillRect/>
          </a:stretch>
        </p:blipFill>
        <p:spPr>
          <a:xfrm>
            <a:off x="6059977" y="216955"/>
            <a:ext cx="1705058" cy="1150079"/>
          </a:xfrm>
          <a:prstGeom prst="rect">
            <a:avLst/>
          </a:prstGeom>
        </p:spPr>
      </p:pic>
    </p:spTree>
    <p:extLst>
      <p:ext uri="{BB962C8B-B14F-4D97-AF65-F5344CB8AC3E}">
        <p14:creationId xmlns:p14="http://schemas.microsoft.com/office/powerpoint/2010/main" val="4136638860"/>
      </p:ext>
    </p:extLst>
  </p:cSld>
  <p:clrMapOvr>
    <a:masterClrMapping/>
  </p:clrMapOvr>
  <p:transition spd="slow" advTm="66882">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458196" y="546854"/>
            <a:ext cx="6820427"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Lease </a:t>
            </a:r>
            <a:r>
              <a:rPr lang="en-US" sz="3200" b="1" dirty="0" smtClean="0">
                <a:latin typeface="Baskerville Old Face" panose="02020602080505020303" pitchFamily="18" charset="0"/>
                <a:cs typeface="Arial" pitchFamily="34" charset="0"/>
              </a:rPr>
              <a:t>Addendum</a:t>
            </a:r>
            <a:endParaRPr lang="en-US" sz="3200" dirty="0">
              <a:latin typeface="Baskerville Old Face" panose="02020602080505020303" pitchFamily="18" charset="0"/>
            </a:endParaRPr>
          </a:p>
        </p:txBody>
      </p:sp>
      <p:sp>
        <p:nvSpPr>
          <p:cNvPr id="4" name="Rectangle 3"/>
          <p:cNvSpPr/>
          <p:nvPr/>
        </p:nvSpPr>
        <p:spPr>
          <a:xfrm>
            <a:off x="438912" y="1300198"/>
            <a:ext cx="7598664" cy="5170646"/>
          </a:xfrm>
          <a:prstGeom prst="rect">
            <a:avLst/>
          </a:prstGeom>
        </p:spPr>
        <p:txBody>
          <a:bodyPr wrap="square">
            <a:spAutoFit/>
          </a:bodyPr>
          <a:lstStyle/>
          <a:p>
            <a:pPr marL="52388" lvl="1" indent="0">
              <a:buNone/>
              <a:defRPr/>
            </a:pPr>
            <a:endParaRPr lang="en-US" altLang="en-US" sz="2200" b="1" dirty="0" smtClean="0">
              <a:latin typeface="Times New Roman" panose="02020603050405020304" pitchFamily="18" charset="0"/>
              <a:cs typeface="Times New Roman" panose="02020603050405020304" pitchFamily="18" charset="0"/>
            </a:endParaRPr>
          </a:p>
          <a:p>
            <a:pPr marL="52388" lvl="1" indent="0">
              <a:buNone/>
              <a:defRPr/>
            </a:pPr>
            <a:r>
              <a:rPr lang="en-US" altLang="en-US" sz="2200" b="1" dirty="0" smtClean="0">
                <a:latin typeface="Times New Roman" panose="02020603050405020304" pitchFamily="18" charset="0"/>
                <a:cs typeface="Times New Roman" panose="02020603050405020304" pitchFamily="18" charset="0"/>
              </a:rPr>
              <a:t>HUD </a:t>
            </a:r>
            <a:r>
              <a:rPr lang="en-US" altLang="en-US" sz="2200" b="1" dirty="0">
                <a:latin typeface="Times New Roman" panose="02020603050405020304" pitchFamily="18" charset="0"/>
                <a:cs typeface="Times New Roman" panose="02020603050405020304" pitchFamily="18" charset="0"/>
              </a:rPr>
              <a:t>Required: VAWA Lease Addendum (HUD-91067)</a:t>
            </a:r>
          </a:p>
          <a:p>
            <a:pPr marL="795338" lvl="2" indent="-342900">
              <a:buFont typeface="Arial" panose="020B0604020202020204" pitchFamily="34" charset="0"/>
              <a:buChar char="•"/>
              <a:defRPr/>
            </a:pPr>
            <a:r>
              <a:rPr lang="en-US" altLang="en-US" sz="2200" dirty="0">
                <a:latin typeface="Times New Roman" panose="02020603050405020304" pitchFamily="18" charset="0"/>
                <a:cs typeface="Times New Roman" panose="02020603050405020304" pitchFamily="18" charset="0"/>
              </a:rPr>
              <a:t>Correct effective date</a:t>
            </a:r>
          </a:p>
          <a:p>
            <a:pPr marL="795338" lvl="2" indent="-342900">
              <a:buFont typeface="Arial" panose="020B0604020202020204" pitchFamily="34" charset="0"/>
              <a:buChar char="•"/>
              <a:defRPr/>
            </a:pPr>
            <a:r>
              <a:rPr lang="en-US" altLang="en-US" sz="2200" dirty="0">
                <a:latin typeface="Times New Roman" panose="02020603050405020304" pitchFamily="18" charset="0"/>
                <a:cs typeface="Times New Roman" panose="02020603050405020304" pitchFamily="18" charset="0"/>
              </a:rPr>
              <a:t>Information filled out completely at top</a:t>
            </a:r>
          </a:p>
          <a:p>
            <a:pPr marL="795338" lvl="2" indent="-342900">
              <a:buFont typeface="Arial" panose="020B0604020202020204" pitchFamily="34" charset="0"/>
              <a:buChar char="•"/>
              <a:defRPr/>
            </a:pPr>
            <a:r>
              <a:rPr lang="en-US" altLang="en-US" sz="2200" dirty="0">
                <a:latin typeface="Times New Roman" panose="02020603050405020304" pitchFamily="18" charset="0"/>
                <a:cs typeface="Times New Roman" panose="02020603050405020304" pitchFamily="18" charset="0"/>
              </a:rPr>
              <a:t>All adult household members sign/date</a:t>
            </a:r>
          </a:p>
          <a:p>
            <a:pPr marL="52388" lvl="1" indent="0">
              <a:buNone/>
              <a:defRPr/>
            </a:pPr>
            <a:endParaRPr lang="en-US" altLang="en-US" sz="2200" b="1" dirty="0" smtClean="0">
              <a:latin typeface="Times New Roman" panose="02020603050405020304" pitchFamily="18" charset="0"/>
              <a:cs typeface="Times New Roman" panose="02020603050405020304" pitchFamily="18" charset="0"/>
            </a:endParaRPr>
          </a:p>
          <a:p>
            <a:pPr marL="52388" lvl="1" indent="0">
              <a:buNone/>
              <a:defRPr/>
            </a:pPr>
            <a:endParaRPr lang="en-US" altLang="en-US" sz="2200" b="1" dirty="0">
              <a:latin typeface="Times New Roman" panose="02020603050405020304" pitchFamily="18" charset="0"/>
              <a:cs typeface="Times New Roman" panose="02020603050405020304" pitchFamily="18" charset="0"/>
            </a:endParaRPr>
          </a:p>
          <a:p>
            <a:pPr marL="52388" lvl="1" indent="0">
              <a:buNone/>
              <a:defRPr/>
            </a:pPr>
            <a:r>
              <a:rPr lang="en-US" altLang="en-US" sz="2200" b="1" dirty="0">
                <a:latin typeface="Times New Roman" panose="02020603050405020304" pitchFamily="18" charset="0"/>
                <a:cs typeface="Times New Roman" panose="02020603050405020304" pitchFamily="18" charset="0"/>
              </a:rPr>
              <a:t>Owner Adopted Addenda </a:t>
            </a:r>
          </a:p>
          <a:p>
            <a:pPr marL="795338" lvl="2" indent="-342900">
              <a:buFont typeface="Arial" panose="020B0604020202020204" pitchFamily="34" charset="0"/>
              <a:buChar char="•"/>
              <a:defRPr/>
            </a:pPr>
            <a:r>
              <a:rPr lang="en-US" altLang="en-US" sz="2200" dirty="0" smtClean="0">
                <a:latin typeface="Times New Roman" panose="02020603050405020304" pitchFamily="18" charset="0"/>
                <a:cs typeface="Times New Roman" panose="02020603050405020304" pitchFamily="18" charset="0"/>
              </a:rPr>
              <a:t>Must have </a:t>
            </a:r>
            <a:r>
              <a:rPr lang="en-US" altLang="en-US" sz="2200" dirty="0">
                <a:latin typeface="Times New Roman" panose="02020603050405020304" pitchFamily="18" charset="0"/>
                <a:cs typeface="Times New Roman" panose="02020603050405020304" pitchFamily="18" charset="0"/>
              </a:rPr>
              <a:t>written HUD approval for each one for the specific property </a:t>
            </a:r>
            <a:endParaRPr lang="en-US" altLang="en-US" sz="2200" b="1" dirty="0">
              <a:solidFill>
                <a:srgbClr val="E31937"/>
              </a:solidFill>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altLang="en-US" sz="2200" dirty="0">
                <a:latin typeface="Times New Roman" panose="02020603050405020304" pitchFamily="18" charset="0"/>
                <a:cs typeface="Times New Roman" panose="02020603050405020304" pitchFamily="18" charset="0"/>
              </a:rPr>
              <a:t>If you have “Agreements” that have language changing information in the lease these are considered lease addendums and need HUD approval </a:t>
            </a:r>
            <a:r>
              <a:rPr lang="en-US" altLang="en-US" sz="2200" dirty="0" smtClean="0">
                <a:latin typeface="Times New Roman" panose="02020603050405020304" pitchFamily="18" charset="0"/>
                <a:cs typeface="Times New Roman" panose="02020603050405020304" pitchFamily="18" charset="0"/>
              </a:rPr>
              <a:t>also</a:t>
            </a:r>
            <a:endParaRPr lang="en-US" altLang="en-US" sz="2200" dirty="0">
              <a:latin typeface="Times New Roman" panose="02020603050405020304" pitchFamily="18" charset="0"/>
              <a:cs typeface="Times New Roman" panose="02020603050405020304" pitchFamily="18" charset="0"/>
            </a:endParaRPr>
          </a:p>
          <a:p>
            <a:pPr marL="452438" lvl="2" indent="0">
              <a:buNone/>
              <a:defRPr/>
            </a:pPr>
            <a:endParaRPr lang="en-US" altLang="en-US" sz="2200" dirty="0">
              <a:latin typeface="Times New Roman" panose="02020603050405020304" pitchFamily="18" charset="0"/>
              <a:cs typeface="Times New Roman" panose="02020603050405020304" pitchFamily="18" charset="0"/>
            </a:endParaRPr>
          </a:p>
          <a:p>
            <a:pPr marL="909638" lvl="3" indent="0">
              <a:buNone/>
              <a:defRPr/>
            </a:pPr>
            <a:endParaRPr lang="en-US" altLang="en-US" sz="2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2394961159"/>
      </p:ext>
    </p:extLst>
  </p:cSld>
  <p:clrMapOvr>
    <a:masterClrMapping/>
  </p:clrMapOvr>
  <p:transition spd="slow" advTm="57930">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329184" y="2265456"/>
            <a:ext cx="7525512" cy="2862322"/>
          </a:xfrm>
          <a:prstGeom prst="rect">
            <a:avLst/>
          </a:prstGeom>
        </p:spPr>
        <p:txBody>
          <a:bodyPr wrap="square">
            <a:spAutoFit/>
          </a:bodyPr>
          <a:lstStyle/>
          <a:p>
            <a:pPr marL="795338" lvl="2" indent="-342900">
              <a:buFontTx/>
              <a:buChar char="•"/>
            </a:pPr>
            <a:r>
              <a:rPr lang="en-US" altLang="en-US" dirty="0" smtClean="0">
                <a:latin typeface="Times New Roman" panose="02020603050405020304" pitchFamily="18" charset="0"/>
                <a:cs typeface="Times New Roman" panose="02020603050405020304" pitchFamily="18" charset="0"/>
              </a:rPr>
              <a:t>Required </a:t>
            </a:r>
            <a:r>
              <a:rPr lang="en-US" altLang="en-US" dirty="0">
                <a:latin typeface="Times New Roman" panose="02020603050405020304" pitchFamily="18" charset="0"/>
                <a:cs typeface="Times New Roman" panose="02020603050405020304" pitchFamily="18" charset="0"/>
              </a:rPr>
              <a:t>at properties serving elderly/disabled population, but are not using the 202/8 model </a:t>
            </a:r>
            <a:r>
              <a:rPr lang="en-US" altLang="en-US" dirty="0" smtClean="0">
                <a:latin typeface="Times New Roman" panose="02020603050405020304" pitchFamily="18" charset="0"/>
                <a:cs typeface="Times New Roman" panose="02020603050405020304" pitchFamily="18" charset="0"/>
              </a:rPr>
              <a:t>lease (HUD – 90105B)</a:t>
            </a:r>
            <a:endParaRPr lang="en-US" altLang="en-US" dirty="0">
              <a:latin typeface="Times New Roman" panose="02020603050405020304" pitchFamily="18" charset="0"/>
              <a:cs typeface="Times New Roman" panose="02020603050405020304" pitchFamily="18" charset="0"/>
            </a:endParaRPr>
          </a:p>
          <a:p>
            <a:pPr marL="795338" lvl="2" indent="-342900">
              <a:buFontTx/>
              <a:buChar char="•"/>
            </a:pPr>
            <a:endParaRPr lang="en-US" altLang="en-US" dirty="0">
              <a:latin typeface="Times New Roman" panose="02020603050405020304" pitchFamily="18" charset="0"/>
              <a:cs typeface="Times New Roman" panose="02020603050405020304" pitchFamily="18" charset="0"/>
            </a:endParaRPr>
          </a:p>
          <a:p>
            <a:pPr marL="795338" lvl="2" indent="-342900">
              <a:buFontTx/>
              <a:buChar char="•"/>
            </a:pPr>
            <a:r>
              <a:rPr lang="en-US" altLang="en-US" dirty="0">
                <a:latin typeface="Times New Roman" panose="02020603050405020304" pitchFamily="18" charset="0"/>
                <a:cs typeface="Times New Roman" panose="02020603050405020304" pitchFamily="18" charset="0"/>
              </a:rPr>
              <a:t>Requires written HUD approval; Have it available during the MOR for the specific property</a:t>
            </a:r>
          </a:p>
          <a:p>
            <a:pPr marL="795338" lvl="2" indent="-342900">
              <a:buFontTx/>
              <a:buChar char="•"/>
            </a:pPr>
            <a:endParaRPr lang="en-US" altLang="en-US" dirty="0">
              <a:latin typeface="Times New Roman" panose="02020603050405020304" pitchFamily="18" charset="0"/>
              <a:cs typeface="Times New Roman" panose="02020603050405020304" pitchFamily="18" charset="0"/>
            </a:endParaRPr>
          </a:p>
          <a:p>
            <a:pPr marL="795338" lvl="2" indent="-342900">
              <a:buFontTx/>
              <a:buChar char="•"/>
            </a:pPr>
            <a:r>
              <a:rPr lang="en-US" altLang="en-US" dirty="0">
                <a:latin typeface="Times New Roman" panose="02020603050405020304" pitchFamily="18" charset="0"/>
                <a:cs typeface="Times New Roman" panose="02020603050405020304" pitchFamily="18" charset="0"/>
              </a:rPr>
              <a:t>Must contain the language that is in the 202/8 model lease regarding pet </a:t>
            </a:r>
            <a:r>
              <a:rPr lang="en-US" altLang="en-US" dirty="0" smtClean="0">
                <a:latin typeface="Times New Roman" panose="02020603050405020304" pitchFamily="18" charset="0"/>
                <a:cs typeface="Times New Roman" panose="02020603050405020304" pitchFamily="18" charset="0"/>
              </a:rPr>
              <a:t>ownership</a:t>
            </a:r>
          </a:p>
          <a:p>
            <a:pPr marL="795338" lvl="2" indent="-342900">
              <a:buFontTx/>
              <a:buChar char="•"/>
            </a:pPr>
            <a:endParaRPr lang="en-US" altLang="en-US" dirty="0">
              <a:latin typeface="Times New Roman" panose="02020603050405020304" pitchFamily="18" charset="0"/>
              <a:cs typeface="Times New Roman" panose="02020603050405020304" pitchFamily="18" charset="0"/>
            </a:endParaRPr>
          </a:p>
          <a:p>
            <a:pPr marL="795338" lvl="2" indent="-342900">
              <a:buFontTx/>
              <a:buChar char="•"/>
            </a:pPr>
            <a:r>
              <a:rPr lang="en-US" altLang="en-US" dirty="0">
                <a:latin typeface="Times New Roman" panose="02020603050405020304" pitchFamily="18" charset="0"/>
                <a:cs typeface="Times New Roman" panose="02020603050405020304" pitchFamily="18" charset="0"/>
              </a:rPr>
              <a:t>Must be given to </a:t>
            </a:r>
            <a:r>
              <a:rPr lang="en-US" altLang="en-US" b="1" u="sng" dirty="0">
                <a:latin typeface="Times New Roman" panose="02020603050405020304" pitchFamily="18" charset="0"/>
                <a:cs typeface="Times New Roman" panose="02020603050405020304" pitchFamily="18" charset="0"/>
              </a:rPr>
              <a:t>ALL</a:t>
            </a:r>
            <a:r>
              <a:rPr lang="en-US" altLang="en-US" dirty="0">
                <a:latin typeface="Times New Roman" panose="02020603050405020304" pitchFamily="18" charset="0"/>
                <a:cs typeface="Times New Roman" panose="02020603050405020304" pitchFamily="18" charset="0"/>
              </a:rPr>
              <a:t> tenants whether they own a pet or not</a:t>
            </a:r>
          </a:p>
        </p:txBody>
      </p:sp>
      <p:sp>
        <p:nvSpPr>
          <p:cNvPr id="4" name="Rectangle 3"/>
          <p:cNvSpPr/>
          <p:nvPr/>
        </p:nvSpPr>
        <p:spPr>
          <a:xfrm>
            <a:off x="709041" y="491990"/>
            <a:ext cx="7173087" cy="1477328"/>
          </a:xfrm>
          <a:prstGeom prst="rect">
            <a:avLst/>
          </a:prstGeom>
          <a:solidFill>
            <a:schemeClr val="tx2"/>
          </a:solidFill>
        </p:spPr>
        <p:txBody>
          <a:bodyPr wrap="square">
            <a:spAutoFit/>
          </a:bodyPr>
          <a:lstStyle/>
          <a:p>
            <a:r>
              <a:rPr lang="en-US" altLang="en-US" sz="3600" b="1" dirty="0">
                <a:latin typeface="Baskerville Old Face" panose="02020602080505020303" pitchFamily="18" charset="0"/>
                <a:cs typeface="Arial" panose="020B0604020202020204" pitchFamily="34" charset="0"/>
              </a:rPr>
              <a:t>Pet Lease Addendum </a:t>
            </a:r>
            <a:endParaRPr lang="en-US" altLang="en-US" sz="3600" b="1" dirty="0" smtClean="0">
              <a:latin typeface="Baskerville Old Face" panose="02020602080505020303" pitchFamily="18" charset="0"/>
              <a:cs typeface="Arial" panose="020B0604020202020204" pitchFamily="34" charset="0"/>
            </a:endParaRPr>
          </a:p>
          <a:p>
            <a:r>
              <a:rPr lang="en-US" altLang="en-US" sz="3600" dirty="0" smtClean="0">
                <a:latin typeface="Baskerville Old Face" panose="02020602080505020303" pitchFamily="18" charset="0"/>
                <a:cs typeface="Arial" panose="020B0604020202020204" pitchFamily="34" charset="0"/>
              </a:rPr>
              <a:t>(</a:t>
            </a:r>
            <a:r>
              <a:rPr lang="en-US" altLang="en-US" sz="3600" dirty="0">
                <a:latin typeface="Baskerville Old Face" panose="02020602080505020303" pitchFamily="18" charset="0"/>
                <a:cs typeface="Arial" panose="020B0604020202020204" pitchFamily="34" charset="0"/>
              </a:rPr>
              <a:t>not the same as Pet Rules/Policy)</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pic>
        <p:nvPicPr>
          <p:cNvPr id="6" name="Picture 5"/>
          <p:cNvPicPr>
            <a:picLocks noChangeAspect="1"/>
          </p:cNvPicPr>
          <p:nvPr/>
        </p:nvPicPr>
        <p:blipFill>
          <a:blip r:embed="rId3"/>
          <a:stretch>
            <a:fillRect/>
          </a:stretch>
        </p:blipFill>
        <p:spPr>
          <a:xfrm>
            <a:off x="2810148" y="5127778"/>
            <a:ext cx="2276793" cy="1600423"/>
          </a:xfrm>
          <a:prstGeom prst="rect">
            <a:avLst/>
          </a:prstGeom>
        </p:spPr>
      </p:pic>
    </p:spTree>
    <p:extLst>
      <p:ext uri="{BB962C8B-B14F-4D97-AF65-F5344CB8AC3E}">
        <p14:creationId xmlns:p14="http://schemas.microsoft.com/office/powerpoint/2010/main" val="1926133598"/>
      </p:ext>
    </p:extLst>
  </p:cSld>
  <p:clrMapOvr>
    <a:masterClrMapping/>
  </p:clrMapOvr>
  <p:transition spd="slow" advTm="43684">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1197864" y="1661726"/>
            <a:ext cx="6757416" cy="3970318"/>
          </a:xfrm>
          <a:prstGeom prst="rect">
            <a:avLst/>
          </a:prstGeom>
        </p:spPr>
        <p:txBody>
          <a:bodyPr wrap="square">
            <a:spAutoFit/>
          </a:bodyPr>
          <a:lstStyle/>
          <a:p>
            <a:pPr marL="795338" lvl="2" indent="-342900">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Not </a:t>
            </a:r>
            <a:r>
              <a:rPr lang="en-US" altLang="en-US" dirty="0">
                <a:latin typeface="Times New Roman" panose="02020603050405020304" pitchFamily="18" charset="0"/>
                <a:cs typeface="Times New Roman" panose="02020603050405020304" pitchFamily="18" charset="0"/>
              </a:rPr>
              <a:t>the same as the Pet Lease </a:t>
            </a:r>
            <a:r>
              <a:rPr lang="en-US" altLang="en-US" dirty="0" smtClean="0">
                <a:latin typeface="Times New Roman" panose="02020603050405020304" pitchFamily="18" charset="0"/>
                <a:cs typeface="Times New Roman" panose="02020603050405020304" pitchFamily="18" charset="0"/>
              </a:rPr>
              <a:t>Addendum</a:t>
            </a:r>
          </a:p>
          <a:p>
            <a:pPr marL="452438" lvl="2">
              <a:defRPr/>
            </a:pPr>
            <a:endParaRPr lang="en-US" altLang="en-US" dirty="0">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Does not require HUD </a:t>
            </a:r>
            <a:r>
              <a:rPr lang="en-US" altLang="en-US" dirty="0" smtClean="0">
                <a:latin typeface="Times New Roman" panose="02020603050405020304" pitchFamily="18" charset="0"/>
                <a:cs typeface="Times New Roman" panose="02020603050405020304" pitchFamily="18" charset="0"/>
              </a:rPr>
              <a:t>approval</a:t>
            </a:r>
          </a:p>
          <a:p>
            <a:pPr marL="795338" lvl="2"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Required to have specific information in them, per HUD Handbook 4350.3 Chapter 6, 6-10 and Exhibit </a:t>
            </a:r>
            <a:r>
              <a:rPr lang="en-US" altLang="en-US" dirty="0" smtClean="0">
                <a:latin typeface="Times New Roman" panose="02020603050405020304" pitchFamily="18" charset="0"/>
                <a:cs typeface="Times New Roman" panose="02020603050405020304" pitchFamily="18" charset="0"/>
              </a:rPr>
              <a:t>6-5</a:t>
            </a:r>
          </a:p>
          <a:p>
            <a:pPr marL="795338" lvl="2"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Properties serving an elderly and/or disabled populations are required to have </a:t>
            </a:r>
            <a:r>
              <a:rPr lang="en-US" altLang="en-US" dirty="0" smtClean="0">
                <a:latin typeface="Times New Roman" panose="02020603050405020304" pitchFamily="18" charset="0"/>
                <a:cs typeface="Times New Roman" panose="02020603050405020304" pitchFamily="18" charset="0"/>
              </a:rPr>
              <a:t>this.</a:t>
            </a:r>
          </a:p>
          <a:p>
            <a:pPr marL="795338" lvl="2"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Cannot be applied to assistance </a:t>
            </a:r>
            <a:r>
              <a:rPr lang="en-US" altLang="en-US" dirty="0" smtClean="0">
                <a:latin typeface="Times New Roman" panose="02020603050405020304" pitchFamily="18" charset="0"/>
                <a:cs typeface="Times New Roman" panose="02020603050405020304" pitchFamily="18" charset="0"/>
              </a:rPr>
              <a:t>animals</a:t>
            </a:r>
          </a:p>
          <a:p>
            <a:pPr marL="452438" lvl="2">
              <a:defRPr/>
            </a:pPr>
            <a:endParaRPr lang="en-US" altLang="en-US" dirty="0">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Must be given to ALL tenants whether they own a pet or not (HUD 4350.3 Chapter 6, 6-10.B.3.)</a:t>
            </a:r>
          </a:p>
        </p:txBody>
      </p:sp>
      <p:sp>
        <p:nvSpPr>
          <p:cNvPr id="4" name="Rectangle 3"/>
          <p:cNvSpPr/>
          <p:nvPr/>
        </p:nvSpPr>
        <p:spPr>
          <a:xfrm>
            <a:off x="739014" y="580085"/>
            <a:ext cx="6054978" cy="584775"/>
          </a:xfrm>
          <a:prstGeom prst="rect">
            <a:avLst/>
          </a:prstGeom>
          <a:solidFill>
            <a:schemeClr val="tx2"/>
          </a:solidFill>
        </p:spPr>
        <p:txBody>
          <a:bodyPr wrap="square">
            <a:spAutoFit/>
          </a:bodyPr>
          <a:lstStyle/>
          <a:p>
            <a:pPr marL="52388" lvl="1" indent="0">
              <a:buNone/>
              <a:defRPr/>
            </a:pPr>
            <a:r>
              <a:rPr lang="en-US" altLang="en-US" sz="3200" b="1" dirty="0">
                <a:solidFill>
                  <a:srgbClr val="002060"/>
                </a:solidFill>
                <a:latin typeface="Baskerville Old Face" panose="02020602080505020303" pitchFamily="18" charset="0"/>
                <a:cs typeface="Arial" panose="020B0604020202020204" pitchFamily="34" charset="0"/>
              </a:rPr>
              <a:t>Pet Rules/Policy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3548359068"/>
      </p:ext>
    </p:extLst>
  </p:cSld>
  <p:clrMapOvr>
    <a:masterClrMapping/>
  </p:clrMapOvr>
  <p:transition spd="slow" advTm="46195">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Text Placeholder 2"/>
          <p:cNvSpPr>
            <a:spLocks noGrp="1"/>
          </p:cNvSpPr>
          <p:nvPr>
            <p:ph type="body" sz="quarter" idx="13"/>
          </p:nvPr>
        </p:nvSpPr>
        <p:spPr>
          <a:xfrm>
            <a:off x="304800" y="381000"/>
            <a:ext cx="8077200" cy="853440"/>
          </a:xfrm>
          <a:solidFill>
            <a:schemeClr val="tx2"/>
          </a:solidFill>
        </p:spPr>
        <p:txBody>
          <a:bodyPr/>
          <a:lstStyle/>
          <a:p>
            <a:r>
              <a:rPr lang="en-US" altLang="en-US" sz="2800" dirty="0">
                <a:solidFill>
                  <a:srgbClr val="C00000"/>
                </a:solidFill>
                <a:latin typeface="Baskerville Old Face" panose="02020602080505020303" pitchFamily="18" charset="0"/>
                <a:cs typeface="Arial" panose="020B0604020202020204" pitchFamily="34" charset="0"/>
              </a:rPr>
              <a:t>Today’s Agenda</a:t>
            </a:r>
            <a:endParaRPr lang="en-US" sz="2800" dirty="0">
              <a:latin typeface="Baskerville Old Face" panose="02020602080505020303" pitchFamily="18" charset="0"/>
            </a:endParaRPr>
          </a:p>
        </p:txBody>
      </p:sp>
      <p:sp>
        <p:nvSpPr>
          <p:cNvPr id="5" name="Rectangle 4"/>
          <p:cNvSpPr/>
          <p:nvPr/>
        </p:nvSpPr>
        <p:spPr>
          <a:xfrm>
            <a:off x="713232" y="1755648"/>
            <a:ext cx="6748272" cy="4401205"/>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Baskerville Old Face" panose="02020602080505020303" pitchFamily="18" charset="0"/>
                <a:cs typeface="Arial" panose="020B0604020202020204" pitchFamily="34" charset="0"/>
              </a:rPr>
              <a:t>Suggestions to prepare for your next </a:t>
            </a:r>
            <a:r>
              <a:rPr lang="en-US" altLang="en-US" sz="2800" dirty="0" smtClean="0">
                <a:latin typeface="Baskerville Old Face" panose="02020602080505020303" pitchFamily="18" charset="0"/>
                <a:cs typeface="Arial" panose="020B0604020202020204" pitchFamily="34" charset="0"/>
              </a:rPr>
              <a:t>MOR</a:t>
            </a:r>
          </a:p>
          <a:p>
            <a:pPr marL="457200" indent="-457200">
              <a:buFont typeface="Arial" panose="020B0604020202020204" pitchFamily="34" charset="0"/>
              <a:buChar char="•"/>
            </a:pPr>
            <a:endParaRPr lang="en-US" altLang="en-US" sz="2800" dirty="0">
              <a:latin typeface="Baskerville Old Face" panose="02020602080505020303" pitchFamily="18" charset="0"/>
              <a:cs typeface="Arial" panose="020B0604020202020204" pitchFamily="34" charset="0"/>
            </a:endParaRPr>
          </a:p>
          <a:p>
            <a:pPr marL="457200" indent="-457200">
              <a:buFont typeface="Arial" panose="020B0604020202020204" pitchFamily="34" charset="0"/>
              <a:buChar char="•"/>
            </a:pPr>
            <a:r>
              <a:rPr lang="en-US" altLang="en-US" sz="2800" dirty="0" smtClean="0">
                <a:latin typeface="Baskerville Old Face" panose="02020602080505020303" pitchFamily="18" charset="0"/>
                <a:cs typeface="Arial" panose="020B0604020202020204" pitchFamily="34" charset="0"/>
              </a:rPr>
              <a:t>Discuss </a:t>
            </a:r>
            <a:r>
              <a:rPr lang="en-US" altLang="en-US" sz="2800" dirty="0">
                <a:latin typeface="Baskerville Old Face" panose="02020602080505020303" pitchFamily="18" charset="0"/>
                <a:cs typeface="Arial" panose="020B0604020202020204" pitchFamily="34" charset="0"/>
              </a:rPr>
              <a:t>items listed on the Addendum C</a:t>
            </a:r>
          </a:p>
          <a:p>
            <a:endParaRPr lang="en-US" altLang="en-US" sz="2800" dirty="0" smtClean="0">
              <a:latin typeface="Baskerville Old Face" panose="02020602080505020303" pitchFamily="18" charset="0"/>
              <a:cs typeface="Arial" panose="020B0604020202020204" pitchFamily="34" charset="0"/>
            </a:endParaRPr>
          </a:p>
          <a:p>
            <a:pPr marL="457200" indent="-457200">
              <a:buFont typeface="Arial" panose="020B0604020202020204" pitchFamily="34" charset="0"/>
              <a:buChar char="•"/>
            </a:pPr>
            <a:r>
              <a:rPr lang="en-US" altLang="en-US" sz="2800" dirty="0" smtClean="0">
                <a:latin typeface="Baskerville Old Face" panose="02020602080505020303" pitchFamily="18" charset="0"/>
                <a:cs typeface="Arial" panose="020B0604020202020204" pitchFamily="34" charset="0"/>
              </a:rPr>
              <a:t>Ways </a:t>
            </a:r>
            <a:r>
              <a:rPr lang="en-US" altLang="en-US" sz="2800" dirty="0">
                <a:latin typeface="Baskerville Old Face" panose="02020602080505020303" pitchFamily="18" charset="0"/>
                <a:cs typeface="Arial" panose="020B0604020202020204" pitchFamily="34" charset="0"/>
              </a:rPr>
              <a:t>your property can always be </a:t>
            </a:r>
            <a:r>
              <a:rPr lang="en-US" altLang="en-US" sz="2800" dirty="0" smtClean="0">
                <a:latin typeface="Baskerville Old Face" panose="02020602080505020303" pitchFamily="18" charset="0"/>
                <a:cs typeface="Arial" panose="020B0604020202020204" pitchFamily="34" charset="0"/>
              </a:rPr>
              <a:t>ready </a:t>
            </a:r>
            <a:r>
              <a:rPr lang="en-US" altLang="en-US" sz="2800" dirty="0">
                <a:latin typeface="Baskerville Old Face" panose="02020602080505020303" pitchFamily="18" charset="0"/>
                <a:cs typeface="Arial" panose="020B0604020202020204" pitchFamily="34" charset="0"/>
              </a:rPr>
              <a:t>for an MOR </a:t>
            </a:r>
            <a:endParaRPr lang="en-US" altLang="en-US" sz="2800" dirty="0" smtClean="0">
              <a:latin typeface="Baskerville Old Face" panose="02020602080505020303" pitchFamily="18" charset="0"/>
              <a:cs typeface="Arial" panose="020B0604020202020204" pitchFamily="34" charset="0"/>
            </a:endParaRPr>
          </a:p>
          <a:p>
            <a:endParaRPr lang="en-US" altLang="en-US" sz="2800" dirty="0" smtClean="0">
              <a:latin typeface="Baskerville Old Face" panose="02020602080505020303" pitchFamily="18" charset="0"/>
              <a:cs typeface="Arial" panose="020B0604020202020204" pitchFamily="34" charset="0"/>
            </a:endParaRPr>
          </a:p>
          <a:p>
            <a:pPr marL="457200" indent="-457200">
              <a:buFont typeface="Arial" panose="020B0604020202020204" pitchFamily="34" charset="0"/>
              <a:buChar char="•"/>
            </a:pPr>
            <a:r>
              <a:rPr lang="en-US" altLang="en-US" sz="2800" dirty="0" smtClean="0">
                <a:latin typeface="Baskerville Old Face" panose="02020602080505020303" pitchFamily="18" charset="0"/>
                <a:cs typeface="Arial" panose="020B0604020202020204" pitchFamily="34" charset="0"/>
              </a:rPr>
              <a:t>Review </a:t>
            </a:r>
            <a:r>
              <a:rPr lang="en-US" altLang="en-US" sz="2800" dirty="0">
                <a:latin typeface="Baskerville Old Face" panose="02020602080505020303" pitchFamily="18" charset="0"/>
                <a:cs typeface="Arial" panose="020B0604020202020204" pitchFamily="34" charset="0"/>
              </a:rPr>
              <a:t>Best Practices</a:t>
            </a:r>
          </a:p>
          <a:p>
            <a:pPr marL="457200" indent="-457200">
              <a:buFont typeface="Arial" panose="020B0604020202020204" pitchFamily="34" charset="0"/>
              <a:buChar char="•"/>
            </a:pPr>
            <a:endParaRPr lang="en-US" altLang="en-US" sz="2800" dirty="0" smtClean="0">
              <a:latin typeface="Baskerville Old Face" panose="02020602080505020303" pitchFamily="18" charset="0"/>
              <a:cs typeface="Arial" panose="020B0604020202020204" pitchFamily="34" charset="0"/>
            </a:endParaRPr>
          </a:p>
          <a:p>
            <a:endParaRPr lang="en-US" altLang="en-US" sz="2800" dirty="0" smtClean="0">
              <a:latin typeface="Baskerville Old Face" panose="02020602080505020303" pitchFamily="18" charset="0"/>
              <a:cs typeface="Arial" panose="020B0604020202020204" pitchFamily="34" charset="0"/>
            </a:endParaRPr>
          </a:p>
        </p:txBody>
      </p:sp>
    </p:spTree>
    <p:extLst>
      <p:ext uri="{BB962C8B-B14F-4D97-AF65-F5344CB8AC3E}">
        <p14:creationId xmlns:p14="http://schemas.microsoft.com/office/powerpoint/2010/main" val="232373503"/>
      </p:ext>
    </p:extLst>
  </p:cSld>
  <p:clrMapOvr>
    <a:masterClrMapping/>
  </p:clrMapOvr>
  <p:transition spd="slow" advTm="21527">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603504" y="1485311"/>
            <a:ext cx="7388352" cy="5078313"/>
          </a:xfrm>
          <a:prstGeom prst="rect">
            <a:avLst/>
          </a:prstGeom>
        </p:spPr>
        <p:txBody>
          <a:bodyPr wrap="square">
            <a:spAutoFit/>
          </a:bodyPr>
          <a:lstStyle/>
          <a:p>
            <a:pPr marL="395288" lvl="1" indent="-34290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 not need HUD approval, but must be reasonable and in line with Section 8 </a:t>
            </a:r>
            <a:r>
              <a:rPr lang="en-US" altLang="en-US" dirty="0" smtClean="0">
                <a:latin typeface="Times New Roman" panose="02020603050405020304" pitchFamily="18" charset="0"/>
                <a:cs typeface="Times New Roman" panose="02020603050405020304" pitchFamily="18" charset="0"/>
              </a:rPr>
              <a:t>guidelines.</a:t>
            </a:r>
          </a:p>
          <a:p>
            <a:pPr marL="395288" lvl="1" indent="-34290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Date the House Rules so it is easy to determine which version you are </a:t>
            </a:r>
            <a:r>
              <a:rPr lang="en-US" altLang="en-US" dirty="0" smtClean="0">
                <a:latin typeface="Times New Roman" panose="02020603050405020304" pitchFamily="18" charset="0"/>
                <a:cs typeface="Times New Roman" panose="02020603050405020304" pitchFamily="18" charset="0"/>
              </a:rPr>
              <a:t>using.</a:t>
            </a:r>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All </a:t>
            </a:r>
            <a:r>
              <a:rPr lang="en-US" altLang="en-US" dirty="0">
                <a:latin typeface="Times New Roman" panose="02020603050405020304" pitchFamily="18" charset="0"/>
                <a:cs typeface="Times New Roman" panose="02020603050405020304" pitchFamily="18" charset="0"/>
              </a:rPr>
              <a:t>tenants need to be on the most recent version at the same time </a:t>
            </a:r>
            <a:endParaRPr lang="en-US" altLang="en-US" dirty="0" smtClean="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All Adult members must sign/date them.</a:t>
            </a:r>
          </a:p>
          <a:p>
            <a:pPr marL="395288" lvl="1" indent="-34290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If </a:t>
            </a:r>
            <a:r>
              <a:rPr lang="en-US" altLang="en-US" dirty="0">
                <a:latin typeface="Times New Roman" panose="02020603050405020304" pitchFamily="18" charset="0"/>
                <a:cs typeface="Times New Roman" panose="02020603050405020304" pitchFamily="18" charset="0"/>
              </a:rPr>
              <a:t>fees or charges are listed, either have written HUD approval, or documentation showing actual cost, and have it ready at the </a:t>
            </a:r>
            <a:r>
              <a:rPr lang="en-US" altLang="en-US" dirty="0" smtClean="0">
                <a:latin typeface="Times New Roman" panose="02020603050405020304" pitchFamily="18" charset="0"/>
                <a:cs typeface="Times New Roman" panose="02020603050405020304" pitchFamily="18" charset="0"/>
              </a:rPr>
              <a:t>MOR.</a:t>
            </a:r>
            <a:endParaRPr lang="en-US" altLang="en-US"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VAWA procedures must be addressed in House Rules </a:t>
            </a:r>
            <a:r>
              <a:rPr lang="en-US" dirty="0">
                <a:latin typeface="Times New Roman" panose="02020603050405020304" pitchFamily="18" charset="0"/>
                <a:cs typeface="Times New Roman" panose="02020603050405020304" pitchFamily="18" charset="0"/>
              </a:rPr>
              <a:t>and if there are other sections effected by VAWA regulations they need to be updated as well (for example if there is a section on unit transfers, make sure it is updated</a:t>
            </a:r>
            <a:r>
              <a:rPr lang="en-US" dirty="0" smtClean="0">
                <a:latin typeface="Times New Roman" panose="02020603050405020304" pitchFamily="18" charset="0"/>
                <a:cs typeface="Times New Roman" panose="02020603050405020304" pitchFamily="18" charset="0"/>
              </a:rPr>
              <a:t>)</a:t>
            </a:r>
            <a:r>
              <a:rPr lang="en-US" altLang="en-US" dirty="0">
                <a:cs typeface="Arial" panose="020B0604020202020204" pitchFamily="34" charset="0"/>
              </a:rPr>
              <a:t> </a:t>
            </a:r>
            <a:endParaRPr lang="en-US" altLang="en-US" dirty="0" smtClean="0">
              <a:cs typeface="Arial" panose="020B0604020202020204" pitchFamily="34" charset="0"/>
            </a:endParaRPr>
          </a:p>
          <a:p>
            <a:pPr marL="395288" lvl="1" indent="-34290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Make </a:t>
            </a:r>
            <a:r>
              <a:rPr lang="en-US" altLang="en-US" dirty="0">
                <a:latin typeface="Times New Roman" panose="02020603050405020304" pitchFamily="18" charset="0"/>
                <a:cs typeface="Times New Roman" panose="02020603050405020304" pitchFamily="18" charset="0"/>
              </a:rPr>
              <a:t>sure they do not contain outdated information (Like HUD-91066 which is obsolete and was replaced with HUD-5382</a:t>
            </a:r>
            <a:r>
              <a:rPr lang="en-US" altLang="en-US" dirty="0" smtClean="0">
                <a:latin typeface="Times New Roman" panose="02020603050405020304" pitchFamily="18" charset="0"/>
                <a:cs typeface="Times New Roman" panose="02020603050405020304" pitchFamily="18" charset="0"/>
              </a:rPr>
              <a:t>).</a:t>
            </a:r>
          </a:p>
          <a:p>
            <a:pPr marL="395288" lvl="1" indent="-34290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Live in Aides can be evicted for violating them so have procedures in place to show Live in Aides received a copy and are aware of what they are</a:t>
            </a:r>
          </a:p>
          <a:p>
            <a:pPr marL="52388" lvl="1">
              <a:defRPr/>
            </a:pPr>
            <a:endParaRPr lang="en-US" altLang="en-US" dirty="0">
              <a:latin typeface="Times New Roman" panose="02020603050405020304" pitchFamily="18" charset="0"/>
              <a:cs typeface="Times New Roman" panose="02020603050405020304" pitchFamily="18" charset="0"/>
            </a:endParaRPr>
          </a:p>
        </p:txBody>
      </p:sp>
      <p:sp>
        <p:nvSpPr>
          <p:cNvPr id="4" name="TextBox 3"/>
          <p:cNvSpPr txBox="1"/>
          <p:nvPr/>
        </p:nvSpPr>
        <p:spPr bwMode="auto">
          <a:xfrm>
            <a:off x="850392" y="549081"/>
            <a:ext cx="5550408" cy="584775"/>
          </a:xfrm>
          <a:prstGeom prst="rect">
            <a:avLst/>
          </a:prstGeom>
          <a:solidFill>
            <a:schemeClr val="tx2"/>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3200" b="1" dirty="0" smtClean="0">
                <a:solidFill>
                  <a:srgbClr val="002060"/>
                </a:solidFill>
                <a:latin typeface="Baskerville Old Face" panose="02020602080505020303" pitchFamily="18" charset="0"/>
                <a:cs typeface="Arial" panose="020B0604020202020204" pitchFamily="34" charset="0"/>
              </a:rPr>
              <a:t>House Rules</a:t>
            </a:r>
          </a:p>
        </p:txBody>
      </p:sp>
    </p:spTree>
    <p:extLst>
      <p:ext uri="{BB962C8B-B14F-4D97-AF65-F5344CB8AC3E}">
        <p14:creationId xmlns:p14="http://schemas.microsoft.com/office/powerpoint/2010/main" val="3860760745"/>
      </p:ext>
    </p:extLst>
  </p:cSld>
  <p:clrMapOvr>
    <a:masterClrMapping/>
  </p:clrMapOvr>
  <p:transition spd="slow" advTm="84782">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4" name="Rectangle 3"/>
          <p:cNvSpPr/>
          <p:nvPr/>
        </p:nvSpPr>
        <p:spPr>
          <a:xfrm>
            <a:off x="1527048" y="4535424"/>
            <a:ext cx="6336792"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If House Rules are updated, is it ok to wait </a:t>
            </a:r>
            <a:r>
              <a:rPr lang="en-US" sz="2400" dirty="0" smtClean="0">
                <a:latin typeface="Times New Roman" panose="02020603050405020304" pitchFamily="18" charset="0"/>
                <a:cs typeface="Times New Roman" panose="02020603050405020304" pitchFamily="18" charset="0"/>
              </a:rPr>
              <a:t>until each </a:t>
            </a:r>
            <a:r>
              <a:rPr lang="en-US" sz="2400" dirty="0">
                <a:latin typeface="Times New Roman" panose="02020603050405020304" pitchFamily="18" charset="0"/>
                <a:cs typeface="Times New Roman" panose="02020603050405020304" pitchFamily="18" charset="0"/>
              </a:rPr>
              <a:t>tenant’s </a:t>
            </a:r>
            <a:r>
              <a:rPr lang="en-US" sz="2400" dirty="0" smtClean="0">
                <a:latin typeface="Times New Roman" panose="02020603050405020304" pitchFamily="18" charset="0"/>
                <a:cs typeface="Times New Roman" panose="02020603050405020304" pitchFamily="18" charset="0"/>
              </a:rPr>
              <a:t>Annual Recertification </a:t>
            </a:r>
            <a:r>
              <a:rPr lang="en-US" sz="2400" dirty="0">
                <a:latin typeface="Times New Roman" panose="02020603050405020304" pitchFamily="18" charset="0"/>
                <a:cs typeface="Times New Roman" panose="02020603050405020304" pitchFamily="18" charset="0"/>
              </a:rPr>
              <a:t>to give </a:t>
            </a:r>
            <a:r>
              <a:rPr lang="en-US" sz="2400" dirty="0" smtClean="0">
                <a:latin typeface="Times New Roman" panose="02020603050405020304" pitchFamily="18" charset="0"/>
                <a:cs typeface="Times New Roman" panose="02020603050405020304" pitchFamily="18" charset="0"/>
              </a:rPr>
              <a:t>them the </a:t>
            </a:r>
            <a:r>
              <a:rPr lang="en-US" sz="2400" dirty="0">
                <a:latin typeface="Times New Roman" panose="02020603050405020304" pitchFamily="18" charset="0"/>
                <a:cs typeface="Times New Roman" panose="02020603050405020304" pitchFamily="18" charset="0"/>
              </a:rPr>
              <a:t>updated version?</a:t>
            </a:r>
          </a:p>
        </p:txBody>
      </p:sp>
      <p:pic>
        <p:nvPicPr>
          <p:cNvPr id="5" name="Picture 4"/>
          <p:cNvPicPr>
            <a:picLocks noChangeAspect="1"/>
          </p:cNvPicPr>
          <p:nvPr/>
        </p:nvPicPr>
        <p:blipFill>
          <a:blip r:embed="rId2"/>
          <a:stretch>
            <a:fillRect/>
          </a:stretch>
        </p:blipFill>
        <p:spPr>
          <a:xfrm>
            <a:off x="1418785" y="1197033"/>
            <a:ext cx="5538968" cy="2395881"/>
          </a:xfrm>
          <a:prstGeom prst="rect">
            <a:avLst/>
          </a:prstGeom>
        </p:spPr>
      </p:pic>
    </p:spTree>
    <p:extLst>
      <p:ext uri="{BB962C8B-B14F-4D97-AF65-F5344CB8AC3E}">
        <p14:creationId xmlns:p14="http://schemas.microsoft.com/office/powerpoint/2010/main" val="1756339249"/>
      </p:ext>
    </p:extLst>
  </p:cSld>
  <p:clrMapOvr>
    <a:masterClrMapping/>
  </p:clrMapOvr>
  <p:transition spd="slow" advTm="11027">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1170432" y="3694176"/>
            <a:ext cx="6601968" cy="2031325"/>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No…</a:t>
            </a: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leads to a situation where different tenants are </a:t>
            </a:r>
            <a:r>
              <a:rPr lang="en-US" dirty="0" smtClean="0">
                <a:latin typeface="Times New Roman" panose="02020603050405020304" pitchFamily="18" charset="0"/>
                <a:cs typeface="Times New Roman" panose="02020603050405020304" pitchFamily="18" charset="0"/>
              </a:rPr>
              <a:t>held accountable </a:t>
            </a:r>
            <a:r>
              <a:rPr lang="en-US" dirty="0">
                <a:latin typeface="Times New Roman" panose="02020603050405020304" pitchFamily="18" charset="0"/>
                <a:cs typeface="Times New Roman" panose="02020603050405020304" pitchFamily="18" charset="0"/>
              </a:rPr>
              <a:t>for different rules on the property which </a:t>
            </a:r>
            <a:r>
              <a:rPr lang="en-US" dirty="0" smtClean="0">
                <a:latin typeface="Times New Roman" panose="02020603050405020304" pitchFamily="18" charset="0"/>
                <a:cs typeface="Times New Roman" panose="02020603050405020304" pitchFamily="18" charset="0"/>
              </a:rPr>
              <a:t>can easily </a:t>
            </a:r>
            <a:r>
              <a:rPr lang="en-US" dirty="0">
                <a:latin typeface="Times New Roman" panose="02020603050405020304" pitchFamily="18" charset="0"/>
                <a:cs typeface="Times New Roman" panose="02020603050405020304" pitchFamily="18" charset="0"/>
              </a:rPr>
              <a:t>drift into fair housing violations. If House Rules </a:t>
            </a:r>
            <a:r>
              <a:rPr lang="en-US" dirty="0" smtClean="0">
                <a:latin typeface="Times New Roman" panose="02020603050405020304" pitchFamily="18" charset="0"/>
                <a:cs typeface="Times New Roman" panose="02020603050405020304" pitchFamily="18" charset="0"/>
              </a:rPr>
              <a:t>are updated</a:t>
            </a:r>
            <a:r>
              <a:rPr lang="en-US" dirty="0">
                <a:latin typeface="Times New Roman" panose="02020603050405020304" pitchFamily="18" charset="0"/>
                <a:cs typeface="Times New Roman" panose="02020603050405020304" pitchFamily="18" charset="0"/>
              </a:rPr>
              <a:t>, send a 30-day notice to all tenants at the </a:t>
            </a:r>
            <a:r>
              <a:rPr lang="en-US" dirty="0" smtClean="0">
                <a:latin typeface="Times New Roman" panose="02020603050405020304" pitchFamily="18" charset="0"/>
                <a:cs typeface="Times New Roman" panose="02020603050405020304" pitchFamily="18" charset="0"/>
              </a:rPr>
              <a:t>same time</a:t>
            </a:r>
            <a:r>
              <a:rPr lang="en-US" dirty="0">
                <a:latin typeface="Times New Roman" panose="02020603050405020304" pitchFamily="18" charset="0"/>
                <a:cs typeface="Times New Roman" panose="02020603050405020304" pitchFamily="18" charset="0"/>
              </a:rPr>
              <a:t>, and update the House Rules with all tenants at </a:t>
            </a:r>
            <a:r>
              <a:rPr lang="en-US" dirty="0" smtClean="0">
                <a:latin typeface="Times New Roman" panose="02020603050405020304" pitchFamily="18" charset="0"/>
                <a:cs typeface="Times New Roman" panose="02020603050405020304" pitchFamily="18" charset="0"/>
              </a:rPr>
              <a:t>the same </a:t>
            </a:r>
            <a:r>
              <a:rPr lang="en-US" dirty="0">
                <a:latin typeface="Times New Roman" panose="02020603050405020304" pitchFamily="18" charset="0"/>
                <a:cs typeface="Times New Roman" panose="02020603050405020304" pitchFamily="18" charset="0"/>
              </a:rPr>
              <a:t>time.</a:t>
            </a:r>
          </a:p>
        </p:txBody>
      </p:sp>
      <p:pic>
        <p:nvPicPr>
          <p:cNvPr id="5" name="Picture 4"/>
          <p:cNvPicPr>
            <a:picLocks noChangeAspect="1"/>
          </p:cNvPicPr>
          <p:nvPr/>
        </p:nvPicPr>
        <p:blipFill>
          <a:blip r:embed="rId2"/>
          <a:stretch>
            <a:fillRect/>
          </a:stretch>
        </p:blipFill>
        <p:spPr>
          <a:xfrm>
            <a:off x="1435109" y="756573"/>
            <a:ext cx="5658640" cy="2086266"/>
          </a:xfrm>
          <a:prstGeom prst="rect">
            <a:avLst/>
          </a:prstGeom>
        </p:spPr>
      </p:pic>
    </p:spTree>
    <p:extLst>
      <p:ext uri="{BB962C8B-B14F-4D97-AF65-F5344CB8AC3E}">
        <p14:creationId xmlns:p14="http://schemas.microsoft.com/office/powerpoint/2010/main" val="427367407"/>
      </p:ext>
    </p:extLst>
  </p:cSld>
  <p:clrMapOvr>
    <a:masterClrMapping/>
  </p:clrMapOvr>
  <p:transition spd="slow" advTm="22522">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5" name="Rectangle 4"/>
          <p:cNvSpPr/>
          <p:nvPr/>
        </p:nvSpPr>
        <p:spPr>
          <a:xfrm rot="20933831">
            <a:off x="1443333" y="3937238"/>
            <a:ext cx="3175768" cy="461665"/>
          </a:xfrm>
          <a:prstGeom prst="rect">
            <a:avLst/>
          </a:prstGeom>
        </p:spPr>
        <p:txBody>
          <a:bodyPr wrap="square">
            <a:spAutoFit/>
          </a:bodyPr>
          <a:lstStyle/>
          <a:p>
            <a:r>
              <a:rPr lang="en-US" altLang="en-US" sz="2400" b="1" dirty="0">
                <a:latin typeface="Baskerville Old Face" panose="02020602080505020303" pitchFamily="18" charset="0"/>
                <a:cs typeface="Arial" panose="020B0604020202020204" pitchFamily="34" charset="0"/>
              </a:rPr>
              <a:t>Pet Lease Addendum </a:t>
            </a:r>
          </a:p>
        </p:txBody>
      </p:sp>
      <p:sp>
        <p:nvSpPr>
          <p:cNvPr id="7" name="Rectangle 6"/>
          <p:cNvSpPr/>
          <p:nvPr/>
        </p:nvSpPr>
        <p:spPr>
          <a:xfrm>
            <a:off x="5357709" y="4197317"/>
            <a:ext cx="2225609" cy="461665"/>
          </a:xfrm>
          <a:prstGeom prst="rect">
            <a:avLst/>
          </a:prstGeom>
        </p:spPr>
        <p:txBody>
          <a:bodyPr wrap="none">
            <a:spAutoFit/>
          </a:bodyPr>
          <a:lstStyle/>
          <a:p>
            <a:pPr marL="52388" lvl="1" indent="0">
              <a:buNone/>
              <a:defRPr/>
            </a:pPr>
            <a:r>
              <a:rPr lang="en-US" altLang="en-US" sz="2400" b="1" dirty="0">
                <a:latin typeface="Baskerville Old Face" panose="02020602080505020303" pitchFamily="18" charset="0"/>
                <a:cs typeface="Arial" panose="020B0604020202020204" pitchFamily="34" charset="0"/>
              </a:rPr>
              <a:t>Pet Rules/Policy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777" y="5608321"/>
            <a:ext cx="1508431" cy="1162594"/>
          </a:xfrm>
          <a:prstGeom prst="rect">
            <a:avLst/>
          </a:prstGeom>
        </p:spPr>
      </p:pic>
      <p:sp>
        <p:nvSpPr>
          <p:cNvPr id="8" name="TextBox 7"/>
          <p:cNvSpPr txBox="1"/>
          <p:nvPr/>
        </p:nvSpPr>
        <p:spPr bwMode="auto">
          <a:xfrm rot="21121021">
            <a:off x="2572319" y="4868399"/>
            <a:ext cx="2517348" cy="523220"/>
          </a:xfrm>
          <a:prstGeom prst="rect">
            <a:avLst/>
          </a:prstGeom>
          <a:solidFill>
            <a:schemeClr val="bg1"/>
          </a:solidFill>
          <a:ln w="9525">
            <a:solidFill>
              <a:schemeClr val="bg1"/>
            </a:solidFill>
            <a:miter lim="800000"/>
            <a:headEnd/>
            <a:tailEnd/>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800" b="0" dirty="0" smtClean="0">
                <a:solidFill>
                  <a:schemeClr val="tx1"/>
                </a:solidFill>
                <a:latin typeface="Baskerville Old Face" panose="02020602080505020303" pitchFamily="18" charset="0"/>
                <a:cs typeface="Times New Roman" panose="02020603050405020304" pitchFamily="18" charset="0"/>
              </a:rPr>
              <a:t>House Rules</a:t>
            </a:r>
          </a:p>
        </p:txBody>
      </p:sp>
      <p:pic>
        <p:nvPicPr>
          <p:cNvPr id="9" name="Picture 8"/>
          <p:cNvPicPr>
            <a:picLocks noChangeAspect="1"/>
          </p:cNvPicPr>
          <p:nvPr/>
        </p:nvPicPr>
        <p:blipFill>
          <a:blip r:embed="rId3"/>
          <a:stretch>
            <a:fillRect/>
          </a:stretch>
        </p:blipFill>
        <p:spPr>
          <a:xfrm>
            <a:off x="1418785" y="1197033"/>
            <a:ext cx="5538968" cy="2395881"/>
          </a:xfrm>
          <a:prstGeom prst="rect">
            <a:avLst/>
          </a:prstGeom>
        </p:spPr>
      </p:pic>
    </p:spTree>
    <p:extLst>
      <p:ext uri="{BB962C8B-B14F-4D97-AF65-F5344CB8AC3E}">
        <p14:creationId xmlns:p14="http://schemas.microsoft.com/office/powerpoint/2010/main" val="2977632431"/>
      </p:ext>
    </p:extLst>
  </p:cSld>
  <p:clrMapOvr>
    <a:masterClrMapping/>
  </p:clrMapOvr>
  <p:transition spd="slow" advTm="9734">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0" y="438912"/>
            <a:ext cx="533400" cy="5809488"/>
          </a:xfrm>
        </p:spPr>
        <p:txBody>
          <a:bodyPr>
            <a:normAutofit fontScale="90000"/>
          </a:bodyPr>
          <a:lstStyle/>
          <a:p>
            <a:r>
              <a:rPr lang="en-US" dirty="0"/>
              <a:t>North Tampa Housing Development corporation </a:t>
            </a:r>
          </a:p>
        </p:txBody>
      </p:sp>
      <p:sp>
        <p:nvSpPr>
          <p:cNvPr id="3" name="Rectangle 2"/>
          <p:cNvSpPr/>
          <p:nvPr/>
        </p:nvSpPr>
        <p:spPr>
          <a:xfrm>
            <a:off x="711983" y="582639"/>
            <a:ext cx="7321516" cy="523220"/>
          </a:xfrm>
          <a:prstGeom prst="rect">
            <a:avLst/>
          </a:prstGeom>
          <a:solidFill>
            <a:schemeClr val="tx2"/>
          </a:solidFill>
        </p:spPr>
        <p:txBody>
          <a:bodyPr wrap="square">
            <a:spAutoFit/>
          </a:bodyPr>
          <a:lstStyle/>
          <a:p>
            <a:r>
              <a:rPr lang="en-US" sz="2800" b="1" dirty="0">
                <a:latin typeface="Baskerville Old Face" panose="02020602080505020303" pitchFamily="18" charset="0"/>
                <a:cs typeface="Arial" pitchFamily="34" charset="0"/>
              </a:rPr>
              <a:t>Application Rejection </a:t>
            </a:r>
            <a:r>
              <a:rPr lang="en-US" sz="2800" b="1" dirty="0" smtClean="0">
                <a:latin typeface="Baskerville Old Face" panose="02020602080505020303" pitchFamily="18" charset="0"/>
                <a:cs typeface="Arial" pitchFamily="34" charset="0"/>
              </a:rPr>
              <a:t>Letter/Removal Letter</a:t>
            </a:r>
            <a:endParaRPr lang="en-US" sz="2800" dirty="0">
              <a:latin typeface="Baskerville Old Face" panose="02020602080505020303" pitchFamily="18" charset="0"/>
            </a:endParaRPr>
          </a:p>
        </p:txBody>
      </p:sp>
      <p:sp>
        <p:nvSpPr>
          <p:cNvPr id="4" name="Rectangle 3"/>
          <p:cNvSpPr/>
          <p:nvPr/>
        </p:nvSpPr>
        <p:spPr>
          <a:xfrm>
            <a:off x="579991" y="1402977"/>
            <a:ext cx="7841198" cy="4524315"/>
          </a:xfrm>
          <a:prstGeom prst="rect">
            <a:avLst/>
          </a:prstGeom>
        </p:spPr>
        <p:txBody>
          <a:bodyPr wrap="square">
            <a:spAutoFit/>
          </a:bodyPr>
          <a:lstStyle/>
          <a:p>
            <a:pPr marL="338138" lvl="1" indent="-285750" algn="just">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Must be in writing </a:t>
            </a:r>
          </a:p>
          <a:p>
            <a:pPr marL="338138" lvl="1" indent="-28575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Must </a:t>
            </a:r>
            <a:r>
              <a:rPr lang="en-US" altLang="en-US" dirty="0">
                <a:latin typeface="Times New Roman" panose="02020603050405020304" pitchFamily="18" charset="0"/>
                <a:cs typeface="Times New Roman" panose="02020603050405020304" pitchFamily="18" charset="0"/>
              </a:rPr>
              <a:t>contain specific reason for rejection</a:t>
            </a:r>
          </a:p>
          <a:p>
            <a:pPr marL="338138" lvl="1" indent="-28575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Must </a:t>
            </a:r>
            <a:r>
              <a:rPr lang="en-US" altLang="en-US" dirty="0">
                <a:latin typeface="Times New Roman" panose="02020603050405020304" pitchFamily="18" charset="0"/>
                <a:cs typeface="Times New Roman" panose="02020603050405020304" pitchFamily="18" charset="0"/>
              </a:rPr>
              <a:t>be consistent with information outlined in the property’s Tenant </a:t>
            </a:r>
            <a:r>
              <a:rPr lang="en-US" altLang="en-US" dirty="0" smtClean="0">
                <a:latin typeface="Times New Roman" panose="02020603050405020304" pitchFamily="18" charset="0"/>
                <a:cs typeface="Times New Roman" panose="02020603050405020304" pitchFamily="18" charset="0"/>
              </a:rPr>
              <a:t>Selection Plan. </a:t>
            </a:r>
          </a:p>
          <a:p>
            <a:pPr marL="338138" lvl="1" indent="-28575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Must </a:t>
            </a:r>
            <a:r>
              <a:rPr lang="en-US" altLang="en-US" dirty="0">
                <a:latin typeface="Times New Roman" panose="02020603050405020304" pitchFamily="18" charset="0"/>
                <a:cs typeface="Times New Roman" panose="02020603050405020304" pitchFamily="18" charset="0"/>
              </a:rPr>
              <a:t>contain reasonable accommodation language (i.e. it </a:t>
            </a:r>
            <a:r>
              <a:rPr lang="en-US" dirty="0">
                <a:latin typeface="Times New Roman" panose="02020603050405020304" pitchFamily="18" charset="0"/>
                <a:cs typeface="Times New Roman" panose="02020603050405020304" pitchFamily="18" charset="0"/>
              </a:rPr>
              <a:t>must state that “Persons with disabilities have the right to request reasonable accommodations to participate in the informal hearing process</a:t>
            </a:r>
            <a:r>
              <a:rPr lang="en-US" dirty="0" smtClean="0">
                <a:latin typeface="Times New Roman" panose="02020603050405020304" pitchFamily="18" charset="0"/>
                <a:cs typeface="Times New Roman" panose="02020603050405020304" pitchFamily="18" charset="0"/>
              </a:rPr>
              <a:t>.”)</a:t>
            </a:r>
            <a:r>
              <a:rPr lang="en-US" altLang="en-US" dirty="0">
                <a:cs typeface="Arial" panose="020B0604020202020204" pitchFamily="34" charset="0"/>
              </a:rPr>
              <a:t> </a:t>
            </a:r>
            <a:endParaRPr lang="en-US" altLang="en-US" dirty="0" smtClean="0">
              <a:cs typeface="Arial" panose="020B0604020202020204" pitchFamily="34" charset="0"/>
            </a:endParaRPr>
          </a:p>
          <a:p>
            <a:pPr marL="338138" lvl="1" indent="-28575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Must </a:t>
            </a:r>
            <a:r>
              <a:rPr lang="en-US" altLang="en-US" dirty="0">
                <a:latin typeface="Times New Roman" panose="02020603050405020304" pitchFamily="18" charset="0"/>
                <a:cs typeface="Times New Roman" panose="02020603050405020304" pitchFamily="18" charset="0"/>
              </a:rPr>
              <a:t>contain appeal language and 14 day timeline (i.e. “</a:t>
            </a:r>
            <a:r>
              <a:rPr lang="en-US" dirty="0">
                <a:latin typeface="Times New Roman" panose="02020603050405020304" pitchFamily="18" charset="0"/>
                <a:cs typeface="Times New Roman" panose="02020603050405020304" pitchFamily="18" charset="0"/>
              </a:rPr>
              <a:t>The applicant has a right to respond to the owner in writing or request a meeting within 14 days to dispute the rejection</a:t>
            </a:r>
            <a:r>
              <a:rPr lang="en-US" dirty="0" smtClean="0">
                <a:latin typeface="Times New Roman" panose="02020603050405020304" pitchFamily="18" charset="0"/>
                <a:cs typeface="Times New Roman" panose="02020603050405020304" pitchFamily="18" charset="0"/>
              </a:rPr>
              <a:t>.”) </a:t>
            </a:r>
          </a:p>
          <a:p>
            <a:pPr marL="338138" lvl="1" indent="-28575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TTY </a:t>
            </a:r>
            <a:r>
              <a:rPr lang="en-US" altLang="en-US" dirty="0">
                <a:latin typeface="Times New Roman" panose="02020603050405020304" pitchFamily="18" charset="0"/>
                <a:cs typeface="Times New Roman" panose="02020603050405020304" pitchFamily="18" charset="0"/>
              </a:rPr>
              <a:t>(or equivalent system) if a phone number is </a:t>
            </a:r>
            <a:r>
              <a:rPr lang="en-US" altLang="en-US" dirty="0" smtClean="0">
                <a:latin typeface="Times New Roman" panose="02020603050405020304" pitchFamily="18" charset="0"/>
                <a:cs typeface="Times New Roman" panose="02020603050405020304" pitchFamily="18" charset="0"/>
              </a:rPr>
              <a:t>listed </a:t>
            </a:r>
          </a:p>
          <a:p>
            <a:pPr marL="338138" lvl="1" indent="-28575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Must </a:t>
            </a:r>
            <a:r>
              <a:rPr lang="en-US" altLang="en-US" dirty="0">
                <a:latin typeface="Times New Roman" panose="02020603050405020304" pitchFamily="18" charset="0"/>
                <a:cs typeface="Times New Roman" panose="02020603050405020304" pitchFamily="18" charset="0"/>
              </a:rPr>
              <a:t>attach HUD 5380/5382 (VAWA Notice of Occupancy Rights and VAWA Certification Form</a:t>
            </a:r>
            <a:r>
              <a:rPr lang="en-US" altLang="en-US" dirty="0" smtClean="0">
                <a:latin typeface="Times New Roman" panose="02020603050405020304" pitchFamily="18" charset="0"/>
                <a:cs typeface="Times New Roman" panose="02020603050405020304" pitchFamily="18" charset="0"/>
              </a:rPr>
              <a:t>) </a:t>
            </a:r>
          </a:p>
          <a:p>
            <a:pPr marL="338138" lvl="1" indent="-28575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Update </a:t>
            </a:r>
            <a:r>
              <a:rPr lang="en-US" altLang="en-US" dirty="0">
                <a:latin typeface="Times New Roman" panose="02020603050405020304" pitchFamily="18" charset="0"/>
                <a:cs typeface="Times New Roman" panose="02020603050405020304" pitchFamily="18" charset="0"/>
              </a:rPr>
              <a:t>your waiting list with rejection </a:t>
            </a:r>
            <a:r>
              <a:rPr lang="en-US" altLang="en-US" dirty="0" smtClean="0">
                <a:latin typeface="Times New Roman" panose="02020603050405020304" pitchFamily="18" charset="0"/>
                <a:cs typeface="Times New Roman" panose="02020603050405020304" pitchFamily="18" charset="0"/>
              </a:rPr>
              <a:t>information </a:t>
            </a:r>
          </a:p>
          <a:p>
            <a:pPr marL="338138" lvl="1" indent="-285750" algn="just">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Must </a:t>
            </a:r>
            <a:r>
              <a:rPr lang="en-US" altLang="en-US" dirty="0">
                <a:latin typeface="Times New Roman" panose="02020603050405020304" pitchFamily="18" charset="0"/>
                <a:cs typeface="Times New Roman" panose="02020603050405020304" pitchFamily="18" charset="0"/>
              </a:rPr>
              <a:t>include the Fair Housing Logo</a:t>
            </a:r>
          </a:p>
          <a:p>
            <a:pPr marL="285750" indent="-285750" algn="just">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2190505469"/>
      </p:ext>
    </p:extLst>
  </p:cSld>
  <p:clrMapOvr>
    <a:masterClrMapping/>
  </p:clrMapOvr>
  <p:transition spd="slow" advTm="73800">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4" name="Rectangle 3"/>
          <p:cNvSpPr/>
          <p:nvPr/>
        </p:nvSpPr>
        <p:spPr>
          <a:xfrm>
            <a:off x="725204" y="565142"/>
            <a:ext cx="7534435" cy="584775"/>
          </a:xfrm>
          <a:prstGeom prst="rect">
            <a:avLst/>
          </a:prstGeom>
          <a:solidFill>
            <a:schemeClr val="tx2"/>
          </a:solidFill>
        </p:spPr>
        <p:txBody>
          <a:bodyPr wrap="none">
            <a:spAutoFit/>
          </a:bodyPr>
          <a:lstStyle/>
          <a:p>
            <a:r>
              <a:rPr lang="en-US" sz="3200" b="1" dirty="0">
                <a:latin typeface="Baskerville Old Face" panose="02020602080505020303" pitchFamily="18" charset="0"/>
                <a:cs typeface="Arial" pitchFamily="34" charset="0"/>
              </a:rPr>
              <a:t>Application Rejection </a:t>
            </a:r>
            <a:r>
              <a:rPr lang="en-US" sz="3200" b="1" dirty="0" smtClean="0">
                <a:latin typeface="Baskerville Old Face" panose="02020602080505020303" pitchFamily="18" charset="0"/>
                <a:cs typeface="Arial" pitchFamily="34" charset="0"/>
              </a:rPr>
              <a:t>Letter/Removal Letter</a:t>
            </a:r>
            <a:endParaRPr lang="en-US" sz="3200" dirty="0">
              <a:latin typeface="Baskerville Old Face" panose="02020602080505020303" pitchFamily="18" charset="0"/>
            </a:endParaRPr>
          </a:p>
        </p:txBody>
      </p:sp>
      <p:sp>
        <p:nvSpPr>
          <p:cNvPr id="6" name="Rectangle 5"/>
          <p:cNvSpPr/>
          <p:nvPr/>
        </p:nvSpPr>
        <p:spPr>
          <a:xfrm>
            <a:off x="1225296" y="2886819"/>
            <a:ext cx="2916936" cy="1323439"/>
          </a:xfrm>
          <a:prstGeom prst="rect">
            <a:avLst/>
          </a:prstGeom>
        </p:spPr>
        <p:txBody>
          <a:bodyPr wrap="square">
            <a:spAutoFit/>
          </a:bodyPr>
          <a:lstStyle/>
          <a:p>
            <a:pPr marL="52388" lvl="1" indent="0" algn="ctr">
              <a:defRPr/>
            </a:pPr>
            <a:r>
              <a:rPr lang="en-US" altLang="en-US" sz="2000" b="1" kern="0" dirty="0">
                <a:latin typeface="Times New Roman" panose="02020603050405020304" pitchFamily="18" charset="0"/>
                <a:cs typeface="Times New Roman" panose="02020603050405020304" pitchFamily="18" charset="0"/>
              </a:rPr>
              <a:t>Do you still need to send a formal letter if an applicant requests to be removed?</a:t>
            </a:r>
          </a:p>
        </p:txBody>
      </p:sp>
      <p:sp>
        <p:nvSpPr>
          <p:cNvPr id="7" name="Rectangle 6"/>
          <p:cNvSpPr/>
          <p:nvPr/>
        </p:nvSpPr>
        <p:spPr>
          <a:xfrm>
            <a:off x="3895344" y="4446430"/>
            <a:ext cx="3941064" cy="707886"/>
          </a:xfrm>
          <a:prstGeom prst="rect">
            <a:avLst/>
          </a:prstGeom>
        </p:spPr>
        <p:txBody>
          <a:bodyPr wrap="square">
            <a:spAutoFit/>
          </a:bodyPr>
          <a:lstStyle/>
          <a:p>
            <a:pPr marL="52388" lvl="1" indent="0" algn="ctr">
              <a:defRPr/>
            </a:pPr>
            <a:r>
              <a:rPr lang="en-US" altLang="en-US" sz="2000" b="1" kern="0" dirty="0">
                <a:latin typeface="Times New Roman" panose="02020603050405020304" pitchFamily="18" charset="0"/>
                <a:cs typeface="Times New Roman" panose="02020603050405020304" pitchFamily="18" charset="0"/>
              </a:rPr>
              <a:t>What if an applicant did not respond to an update letter?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pic>
        <p:nvPicPr>
          <p:cNvPr id="8" name="Picture 7"/>
          <p:cNvPicPr>
            <a:picLocks noChangeAspect="1"/>
          </p:cNvPicPr>
          <p:nvPr/>
        </p:nvPicPr>
        <p:blipFill>
          <a:blip r:embed="rId3"/>
          <a:stretch>
            <a:fillRect/>
          </a:stretch>
        </p:blipFill>
        <p:spPr>
          <a:xfrm>
            <a:off x="2739064" y="1149917"/>
            <a:ext cx="4256117" cy="1840984"/>
          </a:xfrm>
          <a:prstGeom prst="rect">
            <a:avLst/>
          </a:prstGeom>
        </p:spPr>
      </p:pic>
    </p:spTree>
    <p:extLst>
      <p:ext uri="{BB962C8B-B14F-4D97-AF65-F5344CB8AC3E}">
        <p14:creationId xmlns:p14="http://schemas.microsoft.com/office/powerpoint/2010/main" val="2116657045"/>
      </p:ext>
    </p:extLst>
  </p:cSld>
  <p:clrMapOvr>
    <a:masterClrMapping/>
  </p:clrMapOvr>
  <p:transition spd="slow" advTm="15236">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1700784" y="4357222"/>
            <a:ext cx="5806440" cy="1577233"/>
          </a:xfrm>
          <a:prstGeom prst="rect">
            <a:avLst/>
          </a:prstGeom>
        </p:spPr>
        <p:txBody>
          <a:bodyPr wrap="square">
            <a:spAutoFit/>
          </a:bodyPr>
          <a:lstStyle/>
          <a:p>
            <a:pPr marL="52388" lvl="1" indent="0">
              <a:buNone/>
            </a:pPr>
            <a:r>
              <a:rPr lang="en-US" altLang="en-US" sz="2400" b="1" dirty="0">
                <a:latin typeface="Times New Roman" panose="02020603050405020304" pitchFamily="18" charset="0"/>
                <a:cs typeface="Times New Roman" panose="02020603050405020304" pitchFamily="18" charset="0"/>
              </a:rPr>
              <a:t>Yes. </a:t>
            </a:r>
            <a:r>
              <a:rPr lang="en-US" altLang="en-US" sz="2400" b="1" dirty="0" smtClean="0">
                <a:latin typeface="Times New Roman" panose="02020603050405020304" pitchFamily="18" charset="0"/>
                <a:cs typeface="Times New Roman" panose="02020603050405020304" pitchFamily="18" charset="0"/>
              </a:rPr>
              <a:t>To both</a:t>
            </a:r>
          </a:p>
          <a:p>
            <a:pPr marL="52388" lvl="1" indent="0">
              <a:buNone/>
            </a:pPr>
            <a:r>
              <a:rPr lang="en-US" altLang="en-US" sz="2400" b="1" dirty="0" smtClean="0">
                <a:latin typeface="Times New Roman" panose="02020603050405020304" pitchFamily="18" charset="0"/>
                <a:cs typeface="Times New Roman" panose="02020603050405020304" pitchFamily="18" charset="0"/>
              </a:rPr>
              <a:t>A </a:t>
            </a:r>
            <a:r>
              <a:rPr lang="en-US" altLang="en-US" sz="2400" b="1" dirty="0">
                <a:latin typeface="Times New Roman" panose="02020603050405020304" pitchFamily="18" charset="0"/>
                <a:cs typeface="Times New Roman" panose="02020603050405020304" pitchFamily="18" charset="0"/>
              </a:rPr>
              <a:t>formal letter still needs to be sent, the waiting list updated, and a copy kept for 3 years.</a:t>
            </a:r>
          </a:p>
        </p:txBody>
      </p:sp>
      <p:sp>
        <p:nvSpPr>
          <p:cNvPr id="4" name="Rectangle 3"/>
          <p:cNvSpPr/>
          <p:nvPr/>
        </p:nvSpPr>
        <p:spPr>
          <a:xfrm>
            <a:off x="971592" y="912614"/>
            <a:ext cx="7415026"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Application Rejection </a:t>
            </a:r>
            <a:r>
              <a:rPr lang="en-US" sz="3200" b="1" dirty="0" smtClean="0">
                <a:latin typeface="Baskerville Old Face" panose="02020602080505020303" pitchFamily="18" charset="0"/>
                <a:cs typeface="Arial" pitchFamily="34" charset="0"/>
              </a:rPr>
              <a:t>Letter/Removal Letter</a:t>
            </a:r>
            <a:endParaRPr lang="en-US" sz="3200" dirty="0">
              <a:latin typeface="Baskerville Old Face" panose="02020602080505020303" pitchFamily="18" charset="0"/>
            </a:endParaRPr>
          </a:p>
        </p:txBody>
      </p:sp>
      <p:pic>
        <p:nvPicPr>
          <p:cNvPr id="6" name="Picture 5"/>
          <p:cNvPicPr>
            <a:picLocks noChangeAspect="1"/>
          </p:cNvPicPr>
          <p:nvPr/>
        </p:nvPicPr>
        <p:blipFill>
          <a:blip r:embed="rId2"/>
          <a:stretch>
            <a:fillRect/>
          </a:stretch>
        </p:blipFill>
        <p:spPr>
          <a:xfrm>
            <a:off x="1343669" y="1803977"/>
            <a:ext cx="5658640" cy="2086266"/>
          </a:xfrm>
          <a:prstGeom prst="rect">
            <a:avLst/>
          </a:prstGeom>
        </p:spPr>
      </p:pic>
    </p:spTree>
    <p:extLst>
      <p:ext uri="{BB962C8B-B14F-4D97-AF65-F5344CB8AC3E}">
        <p14:creationId xmlns:p14="http://schemas.microsoft.com/office/powerpoint/2010/main" val="3113510566"/>
      </p:ext>
    </p:extLst>
  </p:cSld>
  <p:clrMapOvr>
    <a:masterClrMapping/>
  </p:clrMapOvr>
  <p:transition spd="slow" advTm="18434">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0" y="219456"/>
            <a:ext cx="533400" cy="6028944"/>
          </a:xfrm>
        </p:spPr>
        <p:txBody>
          <a:bodyPr>
            <a:normAutofit fontScale="90000"/>
          </a:bodyPr>
          <a:lstStyle/>
          <a:p>
            <a:r>
              <a:rPr lang="en-US" dirty="0"/>
              <a:t>North Tampa Housing Development corporation </a:t>
            </a:r>
          </a:p>
        </p:txBody>
      </p:sp>
      <p:sp>
        <p:nvSpPr>
          <p:cNvPr id="3" name="Rectangle 2"/>
          <p:cNvSpPr/>
          <p:nvPr/>
        </p:nvSpPr>
        <p:spPr>
          <a:xfrm>
            <a:off x="699056" y="565142"/>
            <a:ext cx="6067504"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Annual Unit Inspections</a:t>
            </a:r>
            <a:endParaRPr lang="en-US" sz="3200" dirty="0">
              <a:latin typeface="Baskerville Old Face" panose="02020602080505020303" pitchFamily="18" charset="0"/>
            </a:endParaRPr>
          </a:p>
        </p:txBody>
      </p:sp>
      <p:sp>
        <p:nvSpPr>
          <p:cNvPr id="4" name="Rectangle 3"/>
          <p:cNvSpPr/>
          <p:nvPr/>
        </p:nvSpPr>
        <p:spPr>
          <a:xfrm>
            <a:off x="612648" y="1625602"/>
            <a:ext cx="7196328" cy="3970318"/>
          </a:xfrm>
          <a:prstGeom prst="rect">
            <a:avLst/>
          </a:prstGeom>
        </p:spPr>
        <p:txBody>
          <a:bodyPr wrap="square">
            <a:spAutoFit/>
          </a:bodyPr>
          <a:lstStyle/>
          <a:p>
            <a:pPr marL="395288" lvl="1"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Ensure they are being done for all units and documented</a:t>
            </a:r>
          </a:p>
          <a:p>
            <a:pPr marL="395288" lvl="1"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If not maintained in the tenant file, ensure you pull them for tenant files selected for review during the MOR and give them to the </a:t>
            </a:r>
            <a:r>
              <a:rPr lang="en-US" altLang="en-US" dirty="0" smtClean="0">
                <a:latin typeface="Times New Roman" panose="02020603050405020304" pitchFamily="18" charset="0"/>
                <a:cs typeface="Times New Roman" panose="02020603050405020304" pitchFamily="18" charset="0"/>
              </a:rPr>
              <a:t>reviewer</a:t>
            </a: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Make sure they are filled out and dated</a:t>
            </a:r>
          </a:p>
          <a:p>
            <a:pPr marL="395288" lvl="1"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There is no specific format required by HUD for </a:t>
            </a:r>
            <a:r>
              <a:rPr lang="en-US" altLang="en-US" dirty="0" smtClean="0">
                <a:latin typeface="Times New Roman" panose="02020603050405020304" pitchFamily="18" charset="0"/>
                <a:cs typeface="Times New Roman" panose="02020603050405020304" pitchFamily="18" charset="0"/>
              </a:rPr>
              <a:t>these but they need to be completed at least annually.</a:t>
            </a:r>
          </a:p>
          <a:p>
            <a:pPr marL="395288" lvl="1"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If due to COVID-19, unit inspections were completed via remote or virtual, make sure to have documentation ready for the </a:t>
            </a:r>
            <a:r>
              <a:rPr lang="en-US" altLang="en-US" dirty="0" smtClean="0">
                <a:latin typeface="Times New Roman" panose="02020603050405020304" pitchFamily="18" charset="0"/>
                <a:cs typeface="Times New Roman" panose="02020603050405020304" pitchFamily="18" charset="0"/>
              </a:rPr>
              <a:t>reviewer  </a:t>
            </a:r>
            <a:endParaRPr lang="en-US" altLang="en-US" dirty="0" smtClean="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2087608361"/>
      </p:ext>
    </p:extLst>
  </p:cSld>
  <p:clrMapOvr>
    <a:masterClrMapping/>
  </p:clrMapOvr>
  <p:transition spd="slow" advTm="35793">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753" y="1221888"/>
            <a:ext cx="2670604" cy="26277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064" y="3401568"/>
            <a:ext cx="2466550" cy="31398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664" y="4114800"/>
            <a:ext cx="4095021" cy="216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520440" y="730395"/>
            <a:ext cx="4572000" cy="769441"/>
          </a:xfrm>
          <a:prstGeom prst="rect">
            <a:avLst/>
          </a:prstGeom>
        </p:spPr>
        <p:txBody>
          <a:bodyPr>
            <a:spAutoFit/>
          </a:bodyPr>
          <a:lstStyle/>
          <a:p>
            <a:pPr marL="395288" lvl="1" indent="-342900">
              <a:buFont typeface="Arial" panose="020B0604020202020204" pitchFamily="34" charset="0"/>
              <a:buChar char="•"/>
            </a:pPr>
            <a:r>
              <a:rPr lang="en-US" altLang="en-US" sz="2200" b="1" dirty="0">
                <a:latin typeface="Baskerville Old Face" panose="02020602080505020303" pitchFamily="18" charset="0"/>
                <a:cs typeface="Arial" panose="020B0604020202020204" pitchFamily="34" charset="0"/>
              </a:rPr>
              <a:t>Ensure you have the most up-to-date version </a:t>
            </a:r>
            <a:r>
              <a:rPr lang="en-US" altLang="en-US" sz="2200" b="1" dirty="0" smtClean="0">
                <a:latin typeface="Baskerville Old Face" panose="02020602080505020303" pitchFamily="18" charset="0"/>
                <a:cs typeface="Arial" panose="020B0604020202020204" pitchFamily="34" charset="0"/>
              </a:rPr>
              <a:t>of all forms</a:t>
            </a:r>
            <a:endParaRPr lang="en-US" altLang="en-US" sz="2200" b="1" dirty="0">
              <a:latin typeface="Baskerville Old Face" panose="02020602080505020303" pitchFamily="18" charset="0"/>
              <a:cs typeface="Arial" panose="020B0604020202020204" pitchFamily="34" charset="0"/>
            </a:endParaRPr>
          </a:p>
        </p:txBody>
      </p:sp>
      <p:sp>
        <p:nvSpPr>
          <p:cNvPr id="7" name="Rectangle 6"/>
          <p:cNvSpPr/>
          <p:nvPr/>
        </p:nvSpPr>
        <p:spPr>
          <a:xfrm>
            <a:off x="4389120" y="1755648"/>
            <a:ext cx="3895344" cy="1446550"/>
          </a:xfrm>
          <a:prstGeom prst="rect">
            <a:avLst/>
          </a:prstGeom>
        </p:spPr>
        <p:txBody>
          <a:bodyPr wrap="square">
            <a:spAutoFit/>
          </a:bodyPr>
          <a:lstStyle/>
          <a:p>
            <a:pPr marL="395288" lvl="1" indent="-342900">
              <a:buFont typeface="Arial" panose="020B0604020202020204" pitchFamily="34" charset="0"/>
              <a:buChar char="•"/>
            </a:pPr>
            <a:r>
              <a:rPr lang="en-US" altLang="en-US" sz="2200" b="1" dirty="0">
                <a:latin typeface="Baskerville Old Face" panose="02020602080505020303" pitchFamily="18" charset="0"/>
                <a:cs typeface="Arial" panose="020B0604020202020204" pitchFamily="34" charset="0"/>
              </a:rPr>
              <a:t>Make sure acknowledgements are signed/dated in the file for </a:t>
            </a:r>
            <a:r>
              <a:rPr lang="en-US" altLang="en-US" sz="2200" b="1" dirty="0" smtClean="0">
                <a:latin typeface="Baskerville Old Face" panose="02020602080505020303" pitchFamily="18" charset="0"/>
                <a:cs typeface="Arial" panose="020B0604020202020204" pitchFamily="34" charset="0"/>
              </a:rPr>
              <a:t>Move </a:t>
            </a:r>
            <a:r>
              <a:rPr lang="en-US" altLang="en-US" sz="2200" b="1" dirty="0">
                <a:latin typeface="Baskerville Old Face" panose="02020602080505020303" pitchFamily="18" charset="0"/>
                <a:cs typeface="Arial" panose="020B0604020202020204" pitchFamily="34" charset="0"/>
              </a:rPr>
              <a:t>in, and each AR</a:t>
            </a:r>
          </a:p>
        </p:txBody>
      </p:sp>
    </p:spTree>
    <p:extLst>
      <p:ext uri="{BB962C8B-B14F-4D97-AF65-F5344CB8AC3E}">
        <p14:creationId xmlns:p14="http://schemas.microsoft.com/office/powerpoint/2010/main" val="3668676902"/>
      </p:ext>
    </p:extLst>
  </p:cSld>
  <p:clrMapOvr>
    <a:masterClrMapping/>
  </p:clrMapOvr>
  <p:transition spd="slow" advTm="52698">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301752" y="391627"/>
            <a:ext cx="6473952" cy="800219"/>
          </a:xfrm>
          <a:prstGeom prst="rect">
            <a:avLst/>
          </a:prstGeom>
          <a:solidFill>
            <a:schemeClr val="tx2"/>
          </a:solidFill>
        </p:spPr>
        <p:txBody>
          <a:bodyPr wrap="square">
            <a:spAutoFit/>
          </a:bodyPr>
          <a:lstStyle/>
          <a:p>
            <a:r>
              <a:rPr lang="en-US" sz="2800" b="1" dirty="0">
                <a:latin typeface="Baskerville Old Face" panose="02020602080505020303" pitchFamily="18" charset="0"/>
                <a:cs typeface="Arial" pitchFamily="34" charset="0"/>
              </a:rPr>
              <a:t>Lead Based Paint Certifications </a:t>
            </a:r>
            <a:r>
              <a:rPr lang="en-US" sz="2000" b="1" dirty="0">
                <a:latin typeface="Baskerville Old Face" panose="02020602080505020303" pitchFamily="18" charset="0"/>
                <a:cs typeface="Arial" pitchFamily="34" charset="0"/>
              </a:rPr>
              <a:t/>
            </a:r>
            <a:br>
              <a:rPr lang="en-US" sz="2000" b="1" dirty="0">
                <a:latin typeface="Baskerville Old Face" panose="02020602080505020303" pitchFamily="18" charset="0"/>
                <a:cs typeface="Arial" pitchFamily="34" charset="0"/>
              </a:rPr>
            </a:br>
            <a:r>
              <a:rPr lang="en-US" b="1" dirty="0">
                <a:latin typeface="Baskerville Old Face" panose="02020602080505020303" pitchFamily="18" charset="0"/>
                <a:cs typeface="Arial" pitchFamily="34" charset="0"/>
              </a:rPr>
              <a:t>(</a:t>
            </a:r>
            <a:r>
              <a:rPr lang="en-US" altLang="en-US" dirty="0">
                <a:latin typeface="Baskerville Old Face" panose="02020602080505020303" pitchFamily="18" charset="0"/>
                <a:cs typeface="Arial" panose="020B0604020202020204" pitchFamily="34" charset="0"/>
              </a:rPr>
              <a:t>Applies to properties built </a:t>
            </a:r>
            <a:r>
              <a:rPr lang="en-US" dirty="0">
                <a:latin typeface="Baskerville Old Face" panose="02020602080505020303" pitchFamily="18" charset="0"/>
                <a:cs typeface="Arial" panose="020B0604020202020204" pitchFamily="34" charset="0"/>
              </a:rPr>
              <a:t>prior to January 1, 1978</a:t>
            </a:r>
            <a:r>
              <a:rPr lang="en-US" b="1" dirty="0">
                <a:latin typeface="Baskerville Old Face" panose="02020602080505020303" pitchFamily="18" charset="0"/>
                <a:cs typeface="Arial" pitchFamily="34" charset="0"/>
              </a:rPr>
              <a:t>)</a:t>
            </a:r>
            <a:endParaRPr lang="en-US" dirty="0">
              <a:latin typeface="Baskerville Old Face" panose="02020602080505020303" pitchFamily="18" charset="0"/>
            </a:endParaRPr>
          </a:p>
        </p:txBody>
      </p:sp>
      <p:sp>
        <p:nvSpPr>
          <p:cNvPr id="4" name="Rectangle 3"/>
          <p:cNvSpPr/>
          <p:nvPr/>
        </p:nvSpPr>
        <p:spPr>
          <a:xfrm>
            <a:off x="338328" y="1161288"/>
            <a:ext cx="8229600" cy="2308324"/>
          </a:xfrm>
          <a:prstGeom prst="rect">
            <a:avLst/>
          </a:prstGeom>
        </p:spPr>
        <p:txBody>
          <a:bodyPr wrap="square">
            <a:spAutoFit/>
          </a:bodyPr>
          <a:lstStyle/>
          <a:p>
            <a:pPr marL="52388" lvl="1" indent="0">
              <a:buNone/>
              <a:defRPr/>
            </a:pPr>
            <a:r>
              <a:rPr lang="en-US" altLang="en-US" sz="1600" b="1" dirty="0">
                <a:latin typeface="Times New Roman" panose="02020603050405020304" pitchFamily="18" charset="0"/>
                <a:cs typeface="Times New Roman" panose="02020603050405020304" pitchFamily="18" charset="0"/>
              </a:rPr>
              <a:t>What do we want to see during an MOR?</a:t>
            </a:r>
          </a:p>
          <a:p>
            <a:pPr marL="395288" lvl="1"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Have copies of any inspections, reports, and certifications available</a:t>
            </a:r>
          </a:p>
          <a:p>
            <a:pPr marL="395288" lvl="1"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Any inspections must be conducted by certified inspector and must be done to meet </a:t>
            </a:r>
            <a:r>
              <a:rPr lang="en-US" altLang="en-US" sz="1600" u="sng" dirty="0">
                <a:latin typeface="Times New Roman" panose="02020603050405020304" pitchFamily="18" charset="0"/>
                <a:cs typeface="Times New Roman" panose="02020603050405020304" pitchFamily="18" charset="0"/>
              </a:rPr>
              <a:t>HUD</a:t>
            </a:r>
            <a:r>
              <a:rPr lang="en-US" altLang="en-US" sz="1600" dirty="0">
                <a:latin typeface="Times New Roman" panose="02020603050405020304" pitchFamily="18" charset="0"/>
                <a:cs typeface="Times New Roman" panose="02020603050405020304" pitchFamily="18" charset="0"/>
              </a:rPr>
              <a:t> identified standards for lead</a:t>
            </a:r>
          </a:p>
          <a:p>
            <a:pPr marL="395288" lvl="1"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D</a:t>
            </a:r>
            <a:r>
              <a:rPr lang="en-US" sz="1600" dirty="0">
                <a:latin typeface="Times New Roman" panose="02020603050405020304" pitchFamily="18" charset="0"/>
                <a:cs typeface="Times New Roman" panose="02020603050405020304" pitchFamily="18" charset="0"/>
              </a:rPr>
              <a:t>ocumentation of being lead free must be provided during </a:t>
            </a:r>
            <a:r>
              <a:rPr lang="en-US" sz="1600" u="sng" dirty="0">
                <a:latin typeface="Times New Roman" panose="02020603050405020304" pitchFamily="18" charset="0"/>
                <a:cs typeface="Times New Roman" panose="02020603050405020304" pitchFamily="18" charset="0"/>
              </a:rPr>
              <a:t>each</a:t>
            </a:r>
            <a:r>
              <a:rPr lang="en-US" sz="1600" dirty="0">
                <a:latin typeface="Times New Roman" panose="02020603050405020304" pitchFamily="18" charset="0"/>
                <a:cs typeface="Times New Roman" panose="02020603050405020304" pitchFamily="18" charset="0"/>
              </a:rPr>
              <a:t> MOR, even if you have provided it at a previous one </a:t>
            </a:r>
          </a:p>
          <a:p>
            <a:pPr marL="395288" lvl="1"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If your property has been certified as “lead free” you do not have to provide the Lead Paint Disclosure form to tenants, but need to have copies of information in office to provide upon request</a:t>
            </a:r>
          </a:p>
        </p:txBody>
      </p:sp>
      <p:sp>
        <p:nvSpPr>
          <p:cNvPr id="5" name="Rectangle 4"/>
          <p:cNvSpPr/>
          <p:nvPr/>
        </p:nvSpPr>
        <p:spPr>
          <a:xfrm>
            <a:off x="393192" y="3668494"/>
            <a:ext cx="7726680" cy="2308324"/>
          </a:xfrm>
          <a:prstGeom prst="rect">
            <a:avLst/>
          </a:prstGeom>
        </p:spPr>
        <p:txBody>
          <a:bodyPr wrap="square">
            <a:spAutoFit/>
          </a:bodyPr>
          <a:lstStyle/>
          <a:p>
            <a:pPr marL="52388" lvl="1" indent="0">
              <a:buNone/>
              <a:defRPr/>
            </a:pPr>
            <a:r>
              <a:rPr lang="en-US" altLang="en-US" sz="1600" b="1" dirty="0">
                <a:latin typeface="Times New Roman" panose="02020603050405020304" pitchFamily="18" charset="0"/>
                <a:cs typeface="Times New Roman" panose="02020603050405020304" pitchFamily="18" charset="0"/>
              </a:rPr>
              <a:t>If your property has NOT been certified as “lead free” you must provide documentation of ALL of the following:</a:t>
            </a:r>
          </a:p>
          <a:p>
            <a:pPr marL="795338" lvl="2" indent="-342900">
              <a:buFontTx/>
              <a:buChar char="•"/>
              <a:defRPr/>
            </a:pPr>
            <a:r>
              <a:rPr lang="en-US" altLang="en-US" sz="1600" dirty="0">
                <a:latin typeface="Times New Roman" panose="02020603050405020304" pitchFamily="18" charset="0"/>
                <a:cs typeface="Times New Roman" panose="02020603050405020304" pitchFamily="18" charset="0"/>
              </a:rPr>
              <a:t>Copies of inspections and reports</a:t>
            </a:r>
          </a:p>
          <a:p>
            <a:pPr marL="795338" lvl="2" indent="-342900">
              <a:buFontTx/>
              <a:buChar char="•"/>
              <a:defRPr/>
            </a:pPr>
            <a:r>
              <a:rPr lang="en-US" altLang="en-US" sz="1600" dirty="0">
                <a:latin typeface="Times New Roman" panose="02020603050405020304" pitchFamily="18" charset="0"/>
                <a:cs typeface="Times New Roman" panose="02020603050405020304" pitchFamily="18" charset="0"/>
              </a:rPr>
              <a:t>Lead Hazard Control Plan (LHCP)</a:t>
            </a:r>
          </a:p>
          <a:p>
            <a:pPr marL="795338" lvl="2" indent="-342900">
              <a:buFontTx/>
              <a:buChar char="•"/>
              <a:defRPr/>
            </a:pPr>
            <a:r>
              <a:rPr lang="en-US" altLang="en-US" sz="1600" dirty="0">
                <a:latin typeface="Times New Roman" panose="02020603050405020304" pitchFamily="18" charset="0"/>
                <a:cs typeface="Times New Roman" panose="02020603050405020304" pitchFamily="18" charset="0"/>
              </a:rPr>
              <a:t>Documentation of on-going maintenance and interim controls, in accordance with the LHCP</a:t>
            </a:r>
          </a:p>
          <a:p>
            <a:pPr marL="795338" lvl="2" indent="-342900">
              <a:buFontTx/>
              <a:buChar char="•"/>
              <a:defRPr/>
            </a:pPr>
            <a:r>
              <a:rPr lang="en-US" altLang="en-US" sz="1600" dirty="0">
                <a:latin typeface="Times New Roman" panose="02020603050405020304" pitchFamily="18" charset="0"/>
                <a:cs typeface="Times New Roman" panose="02020603050405020304" pitchFamily="18" charset="0"/>
              </a:rPr>
              <a:t>Documentation that a visual assessment of all affected areas is being done at least annually AND at every unit turnover by property staff</a:t>
            </a:r>
          </a:p>
          <a:p>
            <a:pPr marL="795338" lvl="2" indent="-342900">
              <a:buFontTx/>
              <a:buChar char="•"/>
              <a:defRPr/>
            </a:pPr>
            <a:r>
              <a:rPr lang="en-US" altLang="en-US" sz="1600" dirty="0">
                <a:latin typeface="Times New Roman" panose="02020603050405020304" pitchFamily="18" charset="0"/>
                <a:cs typeface="Times New Roman" panose="02020603050405020304" pitchFamily="18" charset="0"/>
              </a:rPr>
              <a:t>Documentation of re-inspection by certified inspector every 2 years, as needed</a:t>
            </a:r>
          </a:p>
        </p:txBody>
      </p:sp>
    </p:spTree>
    <p:extLst>
      <p:ext uri="{BB962C8B-B14F-4D97-AF65-F5344CB8AC3E}">
        <p14:creationId xmlns:p14="http://schemas.microsoft.com/office/powerpoint/2010/main" val="1715242687"/>
      </p:ext>
    </p:extLst>
  </p:cSld>
  <p:clrMapOvr>
    <a:masterClrMapping/>
  </p:clrMapOvr>
  <p:transition spd="slow" advTm="23624">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Tampa Housing Development corporation </a:t>
            </a:r>
            <a:endParaRPr lang="en-US" dirty="0"/>
          </a:p>
        </p:txBody>
      </p:sp>
      <p:sp>
        <p:nvSpPr>
          <p:cNvPr id="6" name="TextBox 5"/>
          <p:cNvSpPr txBox="1"/>
          <p:nvPr/>
        </p:nvSpPr>
        <p:spPr bwMode="auto">
          <a:xfrm>
            <a:off x="3865418" y="1917496"/>
            <a:ext cx="4656790" cy="2862322"/>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pPr algn="ctr"/>
            <a:r>
              <a:rPr lang="en-US" sz="6000" b="0" dirty="0" smtClean="0">
                <a:solidFill>
                  <a:srgbClr val="002060"/>
                </a:solidFill>
                <a:latin typeface="Baskerville Old Face" panose="02020602080505020303" pitchFamily="18" charset="0"/>
                <a:cs typeface="Arial" panose="020B0604020202020204" pitchFamily="34" charset="0"/>
              </a:rPr>
              <a:t>Preparing for your next </a:t>
            </a:r>
          </a:p>
          <a:p>
            <a:pPr algn="ctr"/>
            <a:r>
              <a:rPr lang="en-US" sz="6000" dirty="0" smtClean="0">
                <a:solidFill>
                  <a:srgbClr val="002060"/>
                </a:solidFill>
                <a:latin typeface="Baskerville Old Face" panose="02020602080505020303" pitchFamily="18" charset="0"/>
                <a:cs typeface="Arial" panose="020B0604020202020204" pitchFamily="34" charset="0"/>
              </a:rPr>
              <a:t>MOR</a:t>
            </a:r>
            <a:endParaRPr lang="en-US" sz="6000" b="0" dirty="0" smtClean="0">
              <a:solidFill>
                <a:srgbClr val="002060"/>
              </a:solidFill>
              <a:latin typeface="Baskerville Old Face" panose="02020602080505020303"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21219" y="788652"/>
            <a:ext cx="2704264" cy="5379392"/>
          </a:xfrm>
          <a:prstGeom prst="rect">
            <a:avLst/>
          </a:prstGeom>
        </p:spPr>
      </p:pic>
      <p:sp>
        <p:nvSpPr>
          <p:cNvPr id="7" name="Content Placeholder 6"/>
          <p:cNvSpPr>
            <a:spLocks noGrp="1"/>
          </p:cNvSpPr>
          <p:nvPr>
            <p:ph sz="quarter" idx="15"/>
          </p:nvPr>
        </p:nvSpPr>
        <p:spPr/>
        <p:txBody>
          <a:bodyPr/>
          <a:lstStyle/>
          <a:p>
            <a:endParaRPr lang="en-US" dirty="0"/>
          </a:p>
        </p:txBody>
      </p:sp>
    </p:spTree>
    <p:extLst>
      <p:ext uri="{BB962C8B-B14F-4D97-AF65-F5344CB8AC3E}">
        <p14:creationId xmlns:p14="http://schemas.microsoft.com/office/powerpoint/2010/main" val="1681546334"/>
      </p:ext>
    </p:extLst>
  </p:cSld>
  <p:clrMapOvr>
    <a:masterClrMapping/>
  </p:clrMapOvr>
  <p:transition spd="slow" advTm="4050">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356616" y="506927"/>
            <a:ext cx="7223760" cy="830997"/>
          </a:xfrm>
          <a:prstGeom prst="rect">
            <a:avLst/>
          </a:prstGeom>
          <a:solidFill>
            <a:schemeClr val="tx2"/>
          </a:solidFill>
        </p:spPr>
        <p:txBody>
          <a:bodyPr wrap="square">
            <a:spAutoFit/>
          </a:bodyPr>
          <a:lstStyle/>
          <a:p>
            <a:pPr marL="60325" lvl="1">
              <a:defRPr/>
            </a:pPr>
            <a:r>
              <a:rPr lang="en-US" sz="2800" b="1" kern="0" dirty="0">
                <a:latin typeface="Baskerville Old Face" panose="02020602080505020303" pitchFamily="18" charset="0"/>
                <a:cs typeface="Arial" pitchFamily="34" charset="0"/>
              </a:rPr>
              <a:t>Lead Based Paint Certifications </a:t>
            </a:r>
            <a:br>
              <a:rPr lang="en-US" sz="2800" b="1" kern="0" dirty="0">
                <a:latin typeface="Baskerville Old Face" panose="02020602080505020303" pitchFamily="18" charset="0"/>
                <a:cs typeface="Arial" pitchFamily="34" charset="0"/>
              </a:rPr>
            </a:br>
            <a:r>
              <a:rPr lang="en-US" sz="2000" b="1" kern="0" dirty="0">
                <a:latin typeface="Baskerville Old Face" panose="02020602080505020303" pitchFamily="18" charset="0"/>
                <a:cs typeface="Arial" pitchFamily="34" charset="0"/>
              </a:rPr>
              <a:t>(</a:t>
            </a:r>
            <a:r>
              <a:rPr lang="en-US" altLang="en-US" sz="2000" kern="0" dirty="0">
                <a:latin typeface="Baskerville Old Face" panose="02020602080505020303" pitchFamily="18" charset="0"/>
                <a:cs typeface="Arial" panose="020B0604020202020204" pitchFamily="34" charset="0"/>
              </a:rPr>
              <a:t>Applies to properties built </a:t>
            </a:r>
            <a:r>
              <a:rPr lang="en-US" sz="2000" kern="0" dirty="0">
                <a:latin typeface="Baskerville Old Face" panose="02020602080505020303" pitchFamily="18" charset="0"/>
                <a:cs typeface="Arial" panose="020B0604020202020204" pitchFamily="34" charset="0"/>
              </a:rPr>
              <a:t>prior to January 1, 1978</a:t>
            </a:r>
            <a:r>
              <a:rPr lang="en-US" sz="2000" b="1" kern="0" dirty="0">
                <a:latin typeface="Baskerville Old Face" panose="02020602080505020303" pitchFamily="18" charset="0"/>
                <a:cs typeface="Arial" pitchFamily="34" charset="0"/>
              </a:rPr>
              <a:t>)</a:t>
            </a:r>
          </a:p>
        </p:txBody>
      </p:sp>
      <p:sp>
        <p:nvSpPr>
          <p:cNvPr id="4" name="Rectangle 3"/>
          <p:cNvSpPr/>
          <p:nvPr/>
        </p:nvSpPr>
        <p:spPr>
          <a:xfrm>
            <a:off x="713232" y="1922217"/>
            <a:ext cx="6547104" cy="2923877"/>
          </a:xfrm>
          <a:prstGeom prst="rect">
            <a:avLst/>
          </a:prstGeom>
        </p:spPr>
        <p:txBody>
          <a:bodyPr wrap="square">
            <a:spAutoFit/>
          </a:bodyPr>
          <a:lstStyle/>
          <a:p>
            <a:pPr marL="0" indent="0" algn="just">
              <a:buNone/>
              <a:defRPr/>
            </a:pPr>
            <a:r>
              <a:rPr lang="en-US" b="1" dirty="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There are scenarios where every 2 years is not required</a:t>
            </a:r>
          </a:p>
          <a:p>
            <a:pPr marL="857250" lvl="1" indent="-457200" algn="just">
              <a:buFontTx/>
              <a:buAutoNum type="arabicPeriod"/>
              <a:defRPr/>
            </a:pPr>
            <a:endParaRPr lang="en-US" dirty="0">
              <a:latin typeface="Times New Roman" panose="02020603050405020304" pitchFamily="18" charset="0"/>
              <a:cs typeface="Times New Roman" panose="02020603050405020304" pitchFamily="18" charset="0"/>
            </a:endParaRPr>
          </a:p>
          <a:p>
            <a:pPr marL="857250" lvl="1" indent="-457200" algn="just">
              <a:buFontTx/>
              <a:buAutoNum type="arabicPeriod"/>
              <a:defRPr/>
            </a:pPr>
            <a:r>
              <a:rPr lang="en-US" dirty="0">
                <a:latin typeface="Times New Roman" panose="02020603050405020304" pitchFamily="18" charset="0"/>
                <a:cs typeface="Times New Roman" panose="02020603050405020304" pitchFamily="18" charset="0"/>
              </a:rPr>
              <a:t>If you have two inspections in a row with no hazards identified (but visual inspections are still required).   </a:t>
            </a:r>
          </a:p>
          <a:p>
            <a:pPr marL="857250" lvl="1" indent="-457200" algn="just">
              <a:buFontTx/>
              <a:buAutoNum type="arabicPeriod"/>
              <a:defRPr/>
            </a:pPr>
            <a:endParaRPr lang="en-US" dirty="0">
              <a:latin typeface="Times New Roman" panose="02020603050405020304" pitchFamily="18" charset="0"/>
              <a:cs typeface="Times New Roman" panose="02020603050405020304" pitchFamily="18" charset="0"/>
            </a:endParaRPr>
          </a:p>
          <a:p>
            <a:pPr marL="857250" lvl="1" indent="-457200" algn="just">
              <a:buFontTx/>
              <a:buAutoNum type="arabicPeriod"/>
              <a:defRPr/>
            </a:pPr>
            <a:r>
              <a:rPr lang="en-US" dirty="0">
                <a:latin typeface="Times New Roman" panose="02020603050405020304" pitchFamily="18" charset="0"/>
                <a:cs typeface="Times New Roman" panose="02020603050405020304" pitchFamily="18" charset="0"/>
              </a:rPr>
              <a:t>If the Lead Hazard Control Plan states something different (i.e. If it states “every 2 years, or every 2 years until 2 consecutive without hazards found”, AND you are following it and maintaining the documentation)</a:t>
            </a:r>
          </a:p>
          <a:p>
            <a:pPr marL="0" indent="0">
              <a:buNone/>
              <a:defRPr/>
            </a:pPr>
            <a:endParaRPr lang="en-US" sz="2200" dirty="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2914412993"/>
      </p:ext>
    </p:extLst>
  </p:cSld>
  <p:clrMapOvr>
    <a:masterClrMapping/>
  </p:clrMapOvr>
  <p:transition spd="slow">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317790" y="427982"/>
            <a:ext cx="7527761" cy="400110"/>
          </a:xfrm>
          <a:prstGeom prst="rect">
            <a:avLst/>
          </a:prstGeom>
          <a:solidFill>
            <a:schemeClr val="tx2"/>
          </a:solidFill>
        </p:spPr>
        <p:txBody>
          <a:bodyPr wrap="square">
            <a:spAutoFit/>
          </a:bodyPr>
          <a:lstStyle/>
          <a:p>
            <a:r>
              <a:rPr lang="en-US" sz="2000" b="1" dirty="0">
                <a:latin typeface="Baskerville Old Face" panose="02020602080505020303" pitchFamily="18" charset="0"/>
                <a:cs typeface="Arial" pitchFamily="34" charset="0"/>
              </a:rPr>
              <a:t>All Operating Procedure Manuals</a:t>
            </a:r>
            <a:endParaRPr lang="en-US" sz="2000" dirty="0">
              <a:latin typeface="Baskerville Old Face" panose="02020602080505020303" pitchFamily="18" charset="0"/>
            </a:endParaRPr>
          </a:p>
        </p:txBody>
      </p:sp>
      <p:sp>
        <p:nvSpPr>
          <p:cNvPr id="4" name="Rectangle 3"/>
          <p:cNvSpPr/>
          <p:nvPr/>
        </p:nvSpPr>
        <p:spPr>
          <a:xfrm>
            <a:off x="438912" y="813816"/>
            <a:ext cx="6492240" cy="2308324"/>
          </a:xfrm>
          <a:prstGeom prst="rect">
            <a:avLst/>
          </a:prstGeom>
        </p:spPr>
        <p:txBody>
          <a:bodyPr wrap="square">
            <a:spAutoFit/>
          </a:bodyPr>
          <a:lstStyle/>
          <a:p>
            <a:pPr marL="52388" lvl="1" indent="0">
              <a:buNone/>
              <a:defRPr/>
            </a:pPr>
            <a:r>
              <a:rPr lang="en-US" altLang="en-US" sz="1600" b="1" dirty="0">
                <a:latin typeface="Times New Roman" panose="02020603050405020304" pitchFamily="18" charset="0"/>
                <a:cs typeface="Times New Roman" panose="02020603050405020304" pitchFamily="18" charset="0"/>
              </a:rPr>
              <a:t>Written procedures for:</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Conducting unit inspections</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Completing work orders</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Calculating income</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Processing different types of certifications</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Conducting Verifications</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Preventive Maintenance procedures and checklist</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Application procedures</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etc.….</a:t>
            </a:r>
          </a:p>
        </p:txBody>
      </p:sp>
      <p:sp>
        <p:nvSpPr>
          <p:cNvPr id="5" name="Rectangle 4"/>
          <p:cNvSpPr/>
          <p:nvPr/>
        </p:nvSpPr>
        <p:spPr>
          <a:xfrm>
            <a:off x="438912" y="3239702"/>
            <a:ext cx="6345936" cy="369332"/>
          </a:xfrm>
          <a:prstGeom prst="rect">
            <a:avLst/>
          </a:prstGeom>
          <a:solidFill>
            <a:schemeClr val="tx2"/>
          </a:solidFill>
        </p:spPr>
        <p:txBody>
          <a:bodyPr wrap="square">
            <a:spAutoFit/>
          </a:bodyPr>
          <a:lstStyle/>
          <a:p>
            <a:r>
              <a:rPr lang="en-US" b="1" dirty="0">
                <a:latin typeface="Baskerville Old Face" panose="02020602080505020303" pitchFamily="18" charset="0"/>
                <a:cs typeface="Arial" pitchFamily="34" charset="0"/>
              </a:rPr>
              <a:t>Exigent Health and Safety (EH&amp;S) Certifications</a:t>
            </a:r>
            <a:endParaRPr lang="en-US" dirty="0">
              <a:latin typeface="Baskerville Old Face" panose="02020602080505020303" pitchFamily="18" charset="0"/>
            </a:endParaRPr>
          </a:p>
        </p:txBody>
      </p:sp>
      <p:sp>
        <p:nvSpPr>
          <p:cNvPr id="6" name="Rectangle 5"/>
          <p:cNvSpPr/>
          <p:nvPr/>
        </p:nvSpPr>
        <p:spPr>
          <a:xfrm>
            <a:off x="892629" y="3609034"/>
            <a:ext cx="7525512" cy="2800767"/>
          </a:xfrm>
          <a:prstGeom prst="rect">
            <a:avLst/>
          </a:prstGeom>
        </p:spPr>
        <p:txBody>
          <a:bodyPr wrap="square">
            <a:spAutoFit/>
          </a:bodyPr>
          <a:lstStyle/>
          <a:p>
            <a:pPr marL="395288" lvl="1" indent="-342900" algn="just">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Have copies of certifications sent to HUD for EH&amp;S items</a:t>
            </a:r>
          </a:p>
          <a:p>
            <a:pPr marL="395288" lvl="1" indent="-342900" algn="just">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Be prepared to have them inspected by Reviewer on a walk through if the REAC inspection is within 12 months of the MOR</a:t>
            </a:r>
          </a:p>
          <a:p>
            <a:pPr marL="395288" lvl="1" indent="-342900" algn="just">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Have ALL EH&amp;S items corrected within 72 hours of REAC inspection date, regardless of when the MOR is</a:t>
            </a:r>
          </a:p>
          <a:p>
            <a:pPr marL="395288" lvl="1" indent="-342900" algn="just">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If you notice a repeat item (like missing or inoperable smoke detectors), add this item to your walk through list to be checked anytime staff is in the unit for things like unit inspections or maintenance items (changing AC filters, work orders, </a:t>
            </a:r>
            <a:r>
              <a:rPr lang="en-US" altLang="en-US" sz="1600" dirty="0" smtClean="0">
                <a:latin typeface="Times New Roman" panose="02020603050405020304" pitchFamily="18" charset="0"/>
                <a:cs typeface="Times New Roman" panose="02020603050405020304" pitchFamily="18" charset="0"/>
              </a:rPr>
              <a:t>etc.) </a:t>
            </a:r>
            <a:endParaRPr lang="en-US" altLang="en-US" sz="1600"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Also, we do a sampling of Non-EH&amp;S REAC items as well, if most recent REAC is within 12 months prior to the MOR, so it is good practice to make sure all items on the REAC inspection have been corrected prior to the MOR</a:t>
            </a:r>
          </a:p>
        </p:txBody>
      </p:sp>
    </p:spTree>
    <p:extLst>
      <p:ext uri="{BB962C8B-B14F-4D97-AF65-F5344CB8AC3E}">
        <p14:creationId xmlns:p14="http://schemas.microsoft.com/office/powerpoint/2010/main" val="804924658"/>
      </p:ext>
    </p:extLst>
  </p:cSld>
  <p:clrMapOvr>
    <a:masterClrMapping/>
  </p:clrMapOvr>
  <p:transition spd="slow">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402336" y="329405"/>
            <a:ext cx="6318504" cy="830997"/>
          </a:xfrm>
          <a:prstGeom prst="rect">
            <a:avLst/>
          </a:prstGeom>
          <a:solidFill>
            <a:schemeClr val="tx2"/>
          </a:solidFill>
        </p:spPr>
        <p:txBody>
          <a:bodyPr wrap="square">
            <a:spAutoFit/>
          </a:bodyPr>
          <a:lstStyle/>
          <a:p>
            <a:r>
              <a:rPr lang="en-US" sz="2400" b="1" dirty="0">
                <a:latin typeface="Baskerville Old Face" panose="02020602080505020303" pitchFamily="18" charset="0"/>
                <a:cs typeface="Arial" pitchFamily="34" charset="0"/>
              </a:rPr>
              <a:t>Documentation for Elderly Preferences</a:t>
            </a:r>
            <a:br>
              <a:rPr lang="en-US" sz="2400" b="1" dirty="0">
                <a:latin typeface="Baskerville Old Face" panose="02020602080505020303" pitchFamily="18" charset="0"/>
                <a:cs typeface="Arial" pitchFamily="34" charset="0"/>
              </a:rPr>
            </a:br>
            <a:r>
              <a:rPr lang="en-US" sz="2400" b="1" dirty="0">
                <a:latin typeface="Baskerville Old Face" panose="02020602080505020303" pitchFamily="18" charset="0"/>
                <a:cs typeface="Arial" pitchFamily="34" charset="0"/>
              </a:rPr>
              <a:t>Under Sections 651 and 658</a:t>
            </a:r>
            <a:endParaRPr lang="en-US" sz="2400" dirty="0">
              <a:latin typeface="Baskerville Old Face" panose="02020602080505020303" pitchFamily="18" charset="0"/>
            </a:endParaRPr>
          </a:p>
        </p:txBody>
      </p:sp>
      <p:sp>
        <p:nvSpPr>
          <p:cNvPr id="4" name="Rectangle 3"/>
          <p:cNvSpPr/>
          <p:nvPr/>
        </p:nvSpPr>
        <p:spPr>
          <a:xfrm>
            <a:off x="502920" y="1143000"/>
            <a:ext cx="6382512" cy="2062103"/>
          </a:xfrm>
          <a:prstGeom prst="rect">
            <a:avLst/>
          </a:prstGeom>
        </p:spPr>
        <p:txBody>
          <a:bodyPr wrap="square">
            <a:spAutoFit/>
          </a:bodyPr>
          <a:lstStyle/>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This applies to elderly and elderly/disabled properties who have implemented the elderly preference requirements or implemented an elderly restriction</a:t>
            </a:r>
          </a:p>
          <a:p>
            <a:pPr marL="395288" lvl="1" indent="-342900">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If it applies to you, have the documents available during the MOR</a:t>
            </a:r>
          </a:p>
          <a:p>
            <a:pPr marL="395288" lvl="1" indent="-342900">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Your program type will dictate which part applies, if needed  </a:t>
            </a:r>
          </a:p>
          <a:p>
            <a:pPr marL="395288" lvl="1" indent="-342900">
              <a:buFont typeface="Arial" panose="020B0604020202020204" pitchFamily="34" charset="0"/>
              <a:buChar char="•"/>
            </a:pPr>
            <a:endParaRPr lang="en-US" altLang="en-US" sz="1600" dirty="0">
              <a:cs typeface="Arial" panose="020B0604020202020204" pitchFamily="34" charset="0"/>
            </a:endParaRPr>
          </a:p>
        </p:txBody>
      </p:sp>
      <p:sp>
        <p:nvSpPr>
          <p:cNvPr id="5" name="Rectangle 4"/>
          <p:cNvSpPr/>
          <p:nvPr/>
        </p:nvSpPr>
        <p:spPr>
          <a:xfrm>
            <a:off x="353527" y="3408926"/>
            <a:ext cx="6650777" cy="461665"/>
          </a:xfrm>
          <a:prstGeom prst="rect">
            <a:avLst/>
          </a:prstGeom>
          <a:solidFill>
            <a:schemeClr val="tx2"/>
          </a:solidFill>
        </p:spPr>
        <p:txBody>
          <a:bodyPr wrap="square">
            <a:spAutoFit/>
          </a:bodyPr>
          <a:lstStyle/>
          <a:p>
            <a:r>
              <a:rPr lang="en-US" sz="2400" b="1" dirty="0">
                <a:latin typeface="Baskerville Old Face" panose="02020602080505020303" pitchFamily="18" charset="0"/>
                <a:cs typeface="Arial" pitchFamily="34" charset="0"/>
              </a:rPr>
              <a:t>Income Targeting and Tracking Log</a:t>
            </a:r>
            <a:endParaRPr lang="en-US" sz="2400" dirty="0">
              <a:latin typeface="Baskerville Old Face" panose="02020602080505020303" pitchFamily="18" charset="0"/>
            </a:endParaRPr>
          </a:p>
        </p:txBody>
      </p:sp>
      <p:sp>
        <p:nvSpPr>
          <p:cNvPr id="6" name="Rectangle 5"/>
          <p:cNvSpPr/>
          <p:nvPr/>
        </p:nvSpPr>
        <p:spPr>
          <a:xfrm>
            <a:off x="758952" y="3968496"/>
            <a:ext cx="5513832" cy="2308324"/>
          </a:xfrm>
          <a:prstGeom prst="rect">
            <a:avLst/>
          </a:prstGeom>
        </p:spPr>
        <p:txBody>
          <a:bodyPr wrap="square">
            <a:spAutoFit/>
          </a:bodyPr>
          <a:lstStyle/>
          <a:p>
            <a:pPr marL="52388" lvl="1" indent="0">
              <a:buNone/>
              <a:defRPr/>
            </a:pPr>
            <a:r>
              <a:rPr lang="en-US" altLang="en-US" sz="1600" b="1" dirty="0">
                <a:latin typeface="Times New Roman" panose="02020603050405020304" pitchFamily="18" charset="0"/>
                <a:cs typeface="Times New Roman" panose="02020603050405020304" pitchFamily="18" charset="0"/>
              </a:rPr>
              <a:t>Pull Income Targeting for TWO timeframes</a:t>
            </a:r>
          </a:p>
          <a:p>
            <a:pPr marL="52388" lvl="1" indent="0">
              <a:buNone/>
              <a:defRPr/>
            </a:pPr>
            <a:endParaRPr lang="en-US" altLang="en-US" sz="1600" b="1" dirty="0">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Last complete FISCAL (not calendar) year</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Current FISCAL year</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Your fiscal year is determined by HUD and is different for each property</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Must show you met the 40% target last fiscal year and Reviewers want to see you are on target to meet it during the current fiscal year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3035083493"/>
      </p:ext>
    </p:extLst>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546340" y="327398"/>
            <a:ext cx="7061468"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EIV Information for Staff</a:t>
            </a:r>
            <a:endParaRPr lang="en-US" sz="3200" dirty="0">
              <a:latin typeface="Baskerville Old Face" panose="02020602080505020303" pitchFamily="18" charset="0"/>
            </a:endParaRPr>
          </a:p>
        </p:txBody>
      </p:sp>
      <p:sp>
        <p:nvSpPr>
          <p:cNvPr id="4" name="Rectangle 3"/>
          <p:cNvSpPr/>
          <p:nvPr/>
        </p:nvSpPr>
        <p:spPr>
          <a:xfrm>
            <a:off x="502920" y="797052"/>
            <a:ext cx="7004304" cy="4062651"/>
          </a:xfrm>
          <a:prstGeom prst="rect">
            <a:avLst/>
          </a:prstGeom>
        </p:spPr>
        <p:txBody>
          <a:bodyPr wrap="square">
            <a:spAutoFit/>
          </a:bodyPr>
          <a:lstStyle/>
          <a:p>
            <a:pPr marL="395288" lvl="1" indent="-342900">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52388" lvl="1" indent="0">
              <a:buNone/>
            </a:pPr>
            <a:r>
              <a:rPr lang="en-US" altLang="en-US" b="1" dirty="0">
                <a:latin typeface="Times New Roman" panose="02020603050405020304" pitchFamily="18" charset="0"/>
                <a:cs typeface="Times New Roman" panose="02020603050405020304" pitchFamily="18" charset="0"/>
              </a:rPr>
              <a:t>EIV Coordinators: </a:t>
            </a:r>
            <a:endParaRPr lang="en-US" altLang="en-US" b="1" dirty="0" smtClean="0">
              <a:latin typeface="Times New Roman" panose="02020603050405020304" pitchFamily="18" charset="0"/>
              <a:cs typeface="Times New Roman" panose="02020603050405020304" pitchFamily="18" charset="0"/>
            </a:endParaRPr>
          </a:p>
          <a:p>
            <a:pPr marL="338138" lvl="1" indent="-285750">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Provide </a:t>
            </a:r>
            <a:r>
              <a:rPr lang="en-US" altLang="en-US" sz="1600" dirty="0">
                <a:latin typeface="Times New Roman" panose="02020603050405020304" pitchFamily="18" charset="0"/>
                <a:cs typeface="Times New Roman" panose="02020603050405020304" pitchFamily="18" charset="0"/>
              </a:rPr>
              <a:t>Owner’s letter of approval (*If the owner is also the EIV Coordinator….write yourself a letter giving yourself permission to be EIV </a:t>
            </a:r>
            <a:r>
              <a:rPr lang="en-US" altLang="en-US" sz="1600" dirty="0" smtClean="0">
                <a:latin typeface="Times New Roman" panose="02020603050405020304" pitchFamily="18" charset="0"/>
                <a:cs typeface="Times New Roman" panose="02020603050405020304" pitchFamily="18" charset="0"/>
              </a:rPr>
              <a:t>Coordinator)</a:t>
            </a:r>
          </a:p>
          <a:p>
            <a:pPr marL="338138" lvl="1" indent="-285750">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Initial </a:t>
            </a:r>
            <a:r>
              <a:rPr lang="en-US" altLang="en-US" sz="1600" dirty="0">
                <a:latin typeface="Times New Roman" panose="02020603050405020304" pitchFamily="18" charset="0"/>
                <a:cs typeface="Times New Roman" panose="02020603050405020304" pitchFamily="18" charset="0"/>
              </a:rPr>
              <a:t>CAAF (the full document) signed by HUD </a:t>
            </a:r>
            <a:r>
              <a:rPr lang="en-US" altLang="en-US" sz="1600" dirty="0" smtClean="0">
                <a:latin typeface="Times New Roman" panose="02020603050405020304" pitchFamily="18" charset="0"/>
                <a:cs typeface="Times New Roman" panose="02020603050405020304" pitchFamily="18" charset="0"/>
              </a:rPr>
              <a:t>Helpdesk</a:t>
            </a:r>
          </a:p>
          <a:p>
            <a:pPr marL="338138" lvl="1" indent="-285750">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Current </a:t>
            </a:r>
            <a:r>
              <a:rPr lang="en-US" altLang="en-US" sz="1600" dirty="0">
                <a:latin typeface="Times New Roman" panose="02020603050405020304" pitchFamily="18" charset="0"/>
                <a:cs typeface="Times New Roman" panose="02020603050405020304" pitchFamily="18" charset="0"/>
              </a:rPr>
              <a:t>CAAF printed from EIV </a:t>
            </a:r>
            <a:r>
              <a:rPr lang="en-US" altLang="en-US" sz="1600" dirty="0" smtClean="0">
                <a:latin typeface="Times New Roman" panose="02020603050405020304" pitchFamily="18" charset="0"/>
                <a:cs typeface="Times New Roman" panose="02020603050405020304" pitchFamily="18" charset="0"/>
              </a:rPr>
              <a:t>system</a:t>
            </a:r>
          </a:p>
          <a:p>
            <a:pPr marL="338138" lvl="1" indent="-285750">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Copy </a:t>
            </a:r>
            <a:r>
              <a:rPr lang="en-US" altLang="en-US" sz="1600" dirty="0">
                <a:latin typeface="Times New Roman" panose="02020603050405020304" pitchFamily="18" charset="0"/>
                <a:cs typeface="Times New Roman" panose="02020603050405020304" pitchFamily="18" charset="0"/>
              </a:rPr>
              <a:t>of Cyber-Awareness Training Certificate dated within the last 12 months; must be repeated </a:t>
            </a:r>
            <a:r>
              <a:rPr lang="en-US" altLang="en-US" sz="1600" dirty="0" smtClean="0">
                <a:latin typeface="Times New Roman" panose="02020603050405020304" pitchFamily="18" charset="0"/>
                <a:cs typeface="Times New Roman" panose="02020603050405020304" pitchFamily="18" charset="0"/>
              </a:rPr>
              <a:t>annually</a:t>
            </a:r>
          </a:p>
          <a:p>
            <a:pPr marL="795338" lvl="2" indent="-342900">
              <a:buFontTx/>
              <a:buChar char="•"/>
            </a:pPr>
            <a:r>
              <a:rPr lang="en-US" altLang="en-US" sz="1600" b="1" dirty="0" smtClean="0">
                <a:cs typeface="Arial" panose="020B0604020202020204" pitchFamily="34" charset="0"/>
              </a:rPr>
              <a:t>Note</a:t>
            </a:r>
            <a:r>
              <a:rPr lang="en-US" altLang="en-US" sz="1600" b="1" dirty="0">
                <a:cs typeface="Arial" panose="020B0604020202020204" pitchFamily="34" charset="0"/>
              </a:rPr>
              <a:t>:</a:t>
            </a:r>
            <a:r>
              <a:rPr lang="en-US" altLang="en-US" sz="1600" dirty="0">
                <a:cs typeface="Arial" panose="020B0604020202020204" pitchFamily="34" charset="0"/>
              </a:rPr>
              <a:t> </a:t>
            </a:r>
            <a:r>
              <a:rPr lang="en-US" altLang="en-US" sz="1600" u="sng" dirty="0">
                <a:cs typeface="Arial" panose="020B0604020202020204" pitchFamily="34" charset="0"/>
              </a:rPr>
              <a:t>If initial HUD approved/signed CAAF is missing you must request a copy from the EIV helpdesk or request a Replacement CAAF</a:t>
            </a:r>
            <a:endParaRPr lang="en-US" altLang="en-US" sz="1600" dirty="0">
              <a:cs typeface="Arial" panose="020B0604020202020204" pitchFamily="34" charset="0"/>
            </a:endParaRPr>
          </a:p>
          <a:p>
            <a:pPr marL="795338" lvl="2" indent="-342900">
              <a:buFontTx/>
              <a:buChar char="•"/>
            </a:pPr>
            <a:endParaRPr lang="en-US" altLang="en-US" dirty="0">
              <a:latin typeface="Times New Roman" panose="02020603050405020304" pitchFamily="18" charset="0"/>
              <a:cs typeface="Times New Roman" panose="02020603050405020304" pitchFamily="18" charset="0"/>
            </a:endParaRPr>
          </a:p>
          <a:p>
            <a:pPr marL="452438" lvl="2"/>
            <a:endParaRPr lang="en-US" altLang="en-US" sz="2200" dirty="0" smtClean="0">
              <a:cs typeface="Arial" panose="020B0604020202020204" pitchFamily="34" charset="0"/>
            </a:endParaRPr>
          </a:p>
          <a:p>
            <a:pPr marL="452438" lvl="2"/>
            <a:endParaRPr lang="en-US" altLang="en-US" sz="2200" dirty="0">
              <a:cs typeface="Arial" panose="020B0604020202020204" pitchFamily="34" charset="0"/>
            </a:endParaRPr>
          </a:p>
        </p:txBody>
      </p:sp>
      <p:sp>
        <p:nvSpPr>
          <p:cNvPr id="5" name="Rectangle 4"/>
          <p:cNvSpPr/>
          <p:nvPr/>
        </p:nvSpPr>
        <p:spPr>
          <a:xfrm>
            <a:off x="155448" y="4317742"/>
            <a:ext cx="7818120" cy="1969770"/>
          </a:xfrm>
          <a:prstGeom prst="rect">
            <a:avLst/>
          </a:prstGeom>
        </p:spPr>
        <p:txBody>
          <a:bodyPr wrap="square">
            <a:spAutoFit/>
          </a:bodyPr>
          <a:lstStyle/>
          <a:p>
            <a:pPr marL="452438" lvl="2">
              <a:defRPr/>
            </a:pPr>
            <a:endParaRPr lang="en-US" altLang="en-US" b="1" dirty="0" smtClean="0">
              <a:latin typeface="Times New Roman" panose="02020603050405020304" pitchFamily="18" charset="0"/>
              <a:cs typeface="Times New Roman" panose="02020603050405020304" pitchFamily="18" charset="0"/>
            </a:endParaRPr>
          </a:p>
          <a:p>
            <a:pPr marL="452438" lvl="2">
              <a:defRPr/>
            </a:pPr>
            <a:r>
              <a:rPr lang="en-US" altLang="en-US" b="1" dirty="0" smtClean="0">
                <a:latin typeface="Times New Roman" panose="02020603050405020304" pitchFamily="18" charset="0"/>
                <a:cs typeface="Times New Roman" panose="02020603050405020304" pitchFamily="18" charset="0"/>
              </a:rPr>
              <a:t>EIV </a:t>
            </a:r>
            <a:r>
              <a:rPr lang="en-US" altLang="en-US" b="1" dirty="0">
                <a:latin typeface="Times New Roman" panose="02020603050405020304" pitchFamily="18" charset="0"/>
                <a:cs typeface="Times New Roman" panose="02020603050405020304" pitchFamily="18" charset="0"/>
              </a:rPr>
              <a:t>User:</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Initial UAAF (the full document) signed by EIV Coordinator on the last page</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Current UAAF printed from EIV system</a:t>
            </a:r>
          </a:p>
          <a:p>
            <a:pPr marL="795338" lvl="2" indent="-34290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Copy of Cyber-Awareness Training Certificate dated within the last 12 months; must be repeated </a:t>
            </a:r>
            <a:r>
              <a:rPr lang="en-US" altLang="en-US" sz="1600" dirty="0" smtClean="0">
                <a:latin typeface="Times New Roman" panose="02020603050405020304" pitchFamily="18" charset="0"/>
                <a:cs typeface="Times New Roman" panose="02020603050405020304" pitchFamily="18" charset="0"/>
              </a:rPr>
              <a:t>annually</a:t>
            </a:r>
          </a:p>
          <a:p>
            <a:pPr marL="795338" lvl="2" indent="-342900">
              <a:defRPr/>
            </a:pPr>
            <a:endParaRPr lang="en-US" altLang="en-US" sz="2200" dirty="0">
              <a:cs typeface="Arial" panose="020B0604020202020204" pitchFamily="34" charset="0"/>
            </a:endParaRPr>
          </a:p>
        </p:txBody>
      </p:sp>
    </p:spTree>
    <p:extLst>
      <p:ext uri="{BB962C8B-B14F-4D97-AF65-F5344CB8AC3E}">
        <p14:creationId xmlns:p14="http://schemas.microsoft.com/office/powerpoint/2010/main" val="3389846912"/>
      </p:ext>
    </p:extLst>
  </p:cSld>
  <p:clrMapOvr>
    <a:masterClrMapping/>
  </p:clrMapOvr>
  <p:transition spd="slow">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4" name="Rectangle 3"/>
          <p:cNvSpPr/>
          <p:nvPr/>
        </p:nvSpPr>
        <p:spPr>
          <a:xfrm>
            <a:off x="438912" y="1351508"/>
            <a:ext cx="6876288" cy="2031325"/>
          </a:xfrm>
          <a:prstGeom prst="rect">
            <a:avLst/>
          </a:prstGeom>
        </p:spPr>
        <p:txBody>
          <a:bodyPr wrap="square">
            <a:spAutoFit/>
          </a:bodyPr>
          <a:lstStyle/>
          <a:p>
            <a:pPr marL="52388" lvl="1" indent="0">
              <a:buNone/>
              <a:defRPr/>
            </a:pPr>
            <a:r>
              <a:rPr lang="en-US" altLang="en-US" b="1" dirty="0">
                <a:latin typeface="Times New Roman" panose="02020603050405020304" pitchFamily="18" charset="0"/>
                <a:cs typeface="Times New Roman" panose="02020603050405020304" pitchFamily="18" charset="0"/>
              </a:rPr>
              <a:t>Staff who need access to the EIV reports, but not necessarily the EIV system itself: </a:t>
            </a:r>
          </a:p>
          <a:p>
            <a:pPr marL="52388" lvl="1" indent="0">
              <a:buNone/>
              <a:defRPr/>
            </a:pPr>
            <a:endParaRPr lang="en-US" altLang="en-US" b="1" dirty="0">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EIV Rules of Behavior signed/dated (these only need to be signed once</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marL="795338" lvl="2"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Copy of Cyber-Awareness Training Certificate dated within the last 12 months; must be repeated annually</a:t>
            </a:r>
          </a:p>
        </p:txBody>
      </p:sp>
      <p:sp>
        <p:nvSpPr>
          <p:cNvPr id="6" name="Rectangle 5"/>
          <p:cNvSpPr/>
          <p:nvPr/>
        </p:nvSpPr>
        <p:spPr>
          <a:xfrm>
            <a:off x="451124" y="546568"/>
            <a:ext cx="6262749" cy="523220"/>
          </a:xfrm>
          <a:prstGeom prst="rect">
            <a:avLst/>
          </a:prstGeom>
          <a:solidFill>
            <a:schemeClr val="tx2"/>
          </a:solidFill>
        </p:spPr>
        <p:txBody>
          <a:bodyPr wrap="square">
            <a:spAutoFit/>
          </a:bodyPr>
          <a:lstStyle/>
          <a:p>
            <a:r>
              <a:rPr lang="en-US" sz="2800" b="1" dirty="0">
                <a:latin typeface="Baskerville Old Face" panose="02020602080505020303" pitchFamily="18" charset="0"/>
                <a:cs typeface="Arial" pitchFamily="34" charset="0"/>
              </a:rPr>
              <a:t>EIV Information for Staff</a:t>
            </a:r>
            <a:endParaRPr lang="en-US" sz="2800" dirty="0">
              <a:latin typeface="Baskerville Old Face" panose="02020602080505020303" pitchFamily="18" charset="0"/>
            </a:endParaRPr>
          </a:p>
        </p:txBody>
      </p:sp>
      <p:sp>
        <p:nvSpPr>
          <p:cNvPr id="7" name="Rectangle 6"/>
          <p:cNvSpPr/>
          <p:nvPr/>
        </p:nvSpPr>
        <p:spPr>
          <a:xfrm>
            <a:off x="886968" y="4040749"/>
            <a:ext cx="6281928" cy="1446550"/>
          </a:xfrm>
          <a:prstGeom prst="rect">
            <a:avLst/>
          </a:prstGeom>
        </p:spPr>
        <p:txBody>
          <a:bodyPr wrap="square">
            <a:spAutoFit/>
          </a:bodyPr>
          <a:lstStyle/>
          <a:p>
            <a:pPr marL="52388" lvl="1" indent="0">
              <a:buNone/>
            </a:pPr>
            <a:r>
              <a:rPr lang="en-US" altLang="en-US" sz="2200" b="1" dirty="0" smtClean="0">
                <a:latin typeface="Times New Roman" panose="02020603050405020304" pitchFamily="18" charset="0"/>
                <a:cs typeface="Times New Roman" panose="02020603050405020304" pitchFamily="18" charset="0"/>
              </a:rPr>
              <a:t>Note:  Make </a:t>
            </a:r>
            <a:r>
              <a:rPr lang="en-US" altLang="en-US" sz="2200" b="1" dirty="0">
                <a:latin typeface="Times New Roman" panose="02020603050405020304" pitchFamily="18" charset="0"/>
                <a:cs typeface="Times New Roman" panose="02020603050405020304" pitchFamily="18" charset="0"/>
              </a:rPr>
              <a:t>sure staff who no longer need access have been “unassigned” timely and not allowed to just passively “expire</a:t>
            </a:r>
            <a:r>
              <a:rPr lang="en-US" altLang="en-US" sz="2200" b="1" dirty="0" smtClean="0">
                <a:latin typeface="Times New Roman" panose="02020603050405020304" pitchFamily="18" charset="0"/>
                <a:cs typeface="Times New Roman" panose="02020603050405020304" pitchFamily="18" charset="0"/>
              </a:rPr>
              <a:t>”</a:t>
            </a:r>
          </a:p>
          <a:p>
            <a:pPr marL="52388" lvl="1" indent="0">
              <a:buNone/>
            </a:pPr>
            <a:endParaRPr lang="en-US" altLang="en-US" sz="22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3314455814"/>
      </p:ext>
    </p:extLst>
  </p:cSld>
  <p:clrMapOvr>
    <a:masterClrMapping/>
  </p:clrMapOvr>
  <p:transition spd="slow">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TextBox 2"/>
          <p:cNvSpPr txBox="1"/>
          <p:nvPr/>
        </p:nvSpPr>
        <p:spPr bwMode="auto">
          <a:xfrm>
            <a:off x="1051562" y="319445"/>
            <a:ext cx="6054633" cy="584775"/>
          </a:xfrm>
          <a:prstGeom prst="rect">
            <a:avLst/>
          </a:prstGeom>
          <a:solidFill>
            <a:schemeClr val="tx2"/>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3200" b="1" dirty="0" smtClean="0">
                <a:solidFill>
                  <a:schemeClr val="tx1"/>
                </a:solidFill>
                <a:latin typeface="Baskerville Old Face" panose="02020602080505020303" pitchFamily="18" charset="0"/>
                <a:cs typeface="Arial" panose="020B0604020202020204" pitchFamily="34" charset="0"/>
              </a:rPr>
              <a:t>Staff who have access to </a:t>
            </a:r>
            <a:r>
              <a:rPr lang="en-US" sz="3200" b="0" dirty="0" smtClean="0">
                <a:solidFill>
                  <a:schemeClr val="tx1"/>
                </a:solidFill>
                <a:latin typeface="Baskerville Old Face" panose="02020602080505020303" pitchFamily="18" charset="0"/>
                <a:cs typeface="Arial" panose="020B0604020202020204" pitchFamily="34" charset="0"/>
              </a:rPr>
              <a:t>TRACS</a:t>
            </a:r>
          </a:p>
        </p:txBody>
      </p:sp>
      <p:sp>
        <p:nvSpPr>
          <p:cNvPr id="4" name="TextBox 3"/>
          <p:cNvSpPr txBox="1"/>
          <p:nvPr/>
        </p:nvSpPr>
        <p:spPr bwMode="auto">
          <a:xfrm>
            <a:off x="714104" y="1365018"/>
            <a:ext cx="6992982" cy="2031325"/>
          </a:xfrm>
          <a:prstGeom prst="rect">
            <a:avLst/>
          </a:prstGeom>
          <a:no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pPr marL="338138" lvl="1" indent="-285750">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Copy of TRACS Rules of Behavior, dated within the last 12 months (remember this is different from the EIV Rules of Behavior</a:t>
            </a:r>
            <a:r>
              <a:rPr lang="en-US" altLang="en-US" dirty="0" smtClean="0">
                <a:solidFill>
                  <a:schemeClr val="tx1"/>
                </a:solidFill>
                <a:latin typeface="Times New Roman" panose="02020603050405020304" pitchFamily="18" charset="0"/>
                <a:cs typeface="Times New Roman" panose="02020603050405020304" pitchFamily="18" charset="0"/>
              </a:rPr>
              <a:t>)</a:t>
            </a:r>
          </a:p>
          <a:p>
            <a:pPr marL="52388" lvl="1"/>
            <a:endParaRPr lang="en-US" altLang="en-US" dirty="0" smtClean="0">
              <a:solidFill>
                <a:schemeClr val="tx1"/>
              </a:solidFill>
              <a:latin typeface="Times New Roman" panose="02020603050405020304" pitchFamily="18" charset="0"/>
              <a:cs typeface="Times New Roman" panose="02020603050405020304" pitchFamily="18" charset="0"/>
            </a:endParaRPr>
          </a:p>
          <a:p>
            <a:pPr marL="338138" lvl="1" indent="-285750">
              <a:buFont typeface="Arial" panose="020B0604020202020204" pitchFamily="34" charset="0"/>
              <a:buChar char="•"/>
            </a:pPr>
            <a:r>
              <a:rPr lang="en-US" altLang="en-US" dirty="0" smtClean="0">
                <a:solidFill>
                  <a:schemeClr val="tx1"/>
                </a:solidFill>
                <a:latin typeface="Times New Roman" panose="02020603050405020304" pitchFamily="18" charset="0"/>
                <a:cs typeface="Times New Roman" panose="02020603050405020304" pitchFamily="18" charset="0"/>
              </a:rPr>
              <a:t>Copy of Cyber-Awareness Training Certificate dated within the last 12 months; must be repeated annually; if staff was hired within the last 12 months this training must be dated within 30 days of signing the TRACS Rules of Behavior form</a:t>
            </a:r>
            <a:endParaRPr lang="en-US"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761240"/>
      </p:ext>
    </p:extLst>
  </p:cSld>
  <p:clrMapOvr>
    <a:masterClrMapping/>
  </p:clrMapOvr>
  <p:transition spd="slow">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470956" y="446270"/>
            <a:ext cx="7658060"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EIV Policies and Procedures</a:t>
            </a:r>
            <a:endParaRPr lang="en-US" sz="3200" dirty="0">
              <a:latin typeface="Baskerville Old Face" panose="02020602080505020303" pitchFamily="18" charset="0"/>
            </a:endParaRPr>
          </a:p>
        </p:txBody>
      </p:sp>
      <p:sp>
        <p:nvSpPr>
          <p:cNvPr id="4" name="Rectangle 3"/>
          <p:cNvSpPr/>
          <p:nvPr/>
        </p:nvSpPr>
        <p:spPr>
          <a:xfrm>
            <a:off x="649224" y="1570060"/>
            <a:ext cx="6537960" cy="2800767"/>
          </a:xfrm>
          <a:prstGeom prst="rect">
            <a:avLst/>
          </a:prstGeom>
        </p:spPr>
        <p:txBody>
          <a:bodyPr wrap="square">
            <a:spAutoFit/>
          </a:bodyPr>
          <a:lstStyle/>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It must contain ALL required information that HUD has outlined (see Chapters 7, 9, and Exhibit 9-5 in 4350.3), including use of EIV data and reports, maintaining security of EIV Data, and reporting breaches to the HUD Helpdesk, and collecting 9887/9887A when members turn 18 between annual </a:t>
            </a:r>
            <a:r>
              <a:rPr lang="en-US" altLang="en-US" sz="1600" dirty="0" smtClean="0">
                <a:latin typeface="Times New Roman" panose="02020603050405020304" pitchFamily="18" charset="0"/>
                <a:cs typeface="Times New Roman" panose="02020603050405020304" pitchFamily="18" charset="0"/>
              </a:rPr>
              <a:t>recertification</a:t>
            </a:r>
            <a:endParaRPr lang="en-US" altLang="en-US" sz="1600"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endParaRPr lang="en-US" altLang="en-US" sz="1600" dirty="0" smtClean="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Make </a:t>
            </a:r>
            <a:r>
              <a:rPr lang="en-US" altLang="en-US" sz="1600" dirty="0">
                <a:latin typeface="Times New Roman" panose="02020603050405020304" pitchFamily="18" charset="0"/>
                <a:cs typeface="Times New Roman" panose="02020603050405020304" pitchFamily="18" charset="0"/>
              </a:rPr>
              <a:t>sure narrative section matches any timeframes listed in charts that may be in other sections of the P&amp;P</a:t>
            </a:r>
          </a:p>
          <a:p>
            <a:pPr marL="395288" lvl="1" indent="-342900">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Make sure timeframes outlined are in accordance with HUD Policy</a:t>
            </a:r>
          </a:p>
          <a:p>
            <a:pPr marL="395288" lvl="1" indent="-342900">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2817963084"/>
      </p:ext>
    </p:extLst>
  </p:cSld>
  <p:clrMapOvr>
    <a:masterClrMapping/>
  </p:clrMapOvr>
  <p:transition spd="slow">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641296" y="354830"/>
            <a:ext cx="6710479"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EIV Master Files</a:t>
            </a:r>
            <a:endParaRPr lang="en-US" sz="3200" dirty="0">
              <a:latin typeface="Baskerville Old Face" panose="02020602080505020303" pitchFamily="18" charset="0"/>
            </a:endParaRPr>
          </a:p>
        </p:txBody>
      </p:sp>
      <p:sp>
        <p:nvSpPr>
          <p:cNvPr id="4" name="Rectangle 3"/>
          <p:cNvSpPr/>
          <p:nvPr/>
        </p:nvSpPr>
        <p:spPr>
          <a:xfrm>
            <a:off x="521208" y="1167062"/>
            <a:ext cx="7781544" cy="2893100"/>
          </a:xfrm>
          <a:prstGeom prst="rect">
            <a:avLst/>
          </a:prstGeom>
        </p:spPr>
        <p:txBody>
          <a:bodyPr wrap="square">
            <a:spAutoFit/>
          </a:bodyPr>
          <a:lstStyle/>
          <a:p>
            <a:pPr marL="395288" lvl="1" indent="-3429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Organize and label them for easy review of the information</a:t>
            </a:r>
          </a:p>
          <a:p>
            <a:pPr marL="395288" lvl="1" indent="-342900" algn="just">
              <a:buFont typeface="Arial" panose="020B0604020202020204" pitchFamily="34" charset="0"/>
              <a:buChar char="•"/>
              <a:defRPr/>
            </a:pPr>
            <a:endParaRPr lang="en-US" altLang="en-US" sz="1600"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Make sure notes are sufficient for all tenants listed on each report </a:t>
            </a:r>
          </a:p>
          <a:p>
            <a:pPr marL="795338" lvl="2" indent="-342900" algn="just">
              <a:buFont typeface="Courier New" panose="02070309020205020404" pitchFamily="49" charset="0"/>
              <a:buChar char="o"/>
              <a:defRPr/>
            </a:pPr>
            <a:r>
              <a:rPr lang="en-US" altLang="en-US" sz="1600" dirty="0">
                <a:latin typeface="Times New Roman" panose="02020603050405020304" pitchFamily="18" charset="0"/>
                <a:cs typeface="Times New Roman" panose="02020603050405020304" pitchFamily="18" charset="0"/>
              </a:rPr>
              <a:t>Example: “</a:t>
            </a:r>
            <a:r>
              <a:rPr lang="en-US" altLang="en-US" sz="1600" dirty="0" smtClean="0">
                <a:latin typeface="Times New Roman" panose="02020603050405020304" pitchFamily="18" charset="0"/>
                <a:cs typeface="Times New Roman" panose="02020603050405020304" pitchFamily="18" charset="0"/>
              </a:rPr>
              <a:t>reported/see tenant file/see last months report” </a:t>
            </a:r>
            <a:r>
              <a:rPr lang="en-US" altLang="en-US" sz="1600" dirty="0">
                <a:latin typeface="Times New Roman" panose="02020603050405020304" pitchFamily="18" charset="0"/>
                <a:cs typeface="Times New Roman" panose="02020603050405020304" pitchFamily="18" charset="0"/>
              </a:rPr>
              <a:t>is not a sufficient note if a tenant is listed on the New </a:t>
            </a:r>
            <a:r>
              <a:rPr lang="en-US" altLang="en-US" sz="1600" dirty="0" smtClean="0">
                <a:latin typeface="Times New Roman" panose="02020603050405020304" pitchFamily="18" charset="0"/>
                <a:cs typeface="Times New Roman" panose="02020603050405020304" pitchFamily="18" charset="0"/>
              </a:rPr>
              <a:t>Hire  </a:t>
            </a:r>
            <a:r>
              <a:rPr lang="en-US" altLang="en-US" sz="1600" dirty="0">
                <a:latin typeface="Times New Roman" panose="02020603050405020304" pitchFamily="18" charset="0"/>
                <a:cs typeface="Times New Roman" panose="02020603050405020304" pitchFamily="18" charset="0"/>
              </a:rPr>
              <a:t>report; you need more information (did they report timely, was it already included in AR income, was an IR needed, was a repayment agreement needed)</a:t>
            </a:r>
          </a:p>
          <a:p>
            <a:pPr marL="395288" lvl="1" indent="-342900" algn="just">
              <a:buFont typeface="Arial" panose="020B0604020202020204" pitchFamily="34" charset="0"/>
              <a:buChar char="•"/>
              <a:defRPr/>
            </a:pPr>
            <a:endParaRPr lang="en-US" altLang="en-US" sz="1600" dirty="0">
              <a:latin typeface="Times New Roman" panose="02020603050405020304" pitchFamily="18" charset="0"/>
              <a:cs typeface="Times New Roman" panose="02020603050405020304" pitchFamily="18" charset="0"/>
            </a:endParaRPr>
          </a:p>
          <a:p>
            <a:pPr marL="395288" lvl="1" indent="-342900" algn="just">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Make sure they are being run in accordance with EIV Policies and Procedures and maintained according to HUD guidelines</a:t>
            </a:r>
          </a:p>
          <a:p>
            <a:pPr marL="452438" lvl="2" indent="0">
              <a:defRPr/>
            </a:pPr>
            <a:endParaRPr lang="en-US" altLang="en-US" sz="2200" dirty="0">
              <a:cs typeface="Arial" panose="020B0604020202020204" pitchFamily="34" charset="0"/>
            </a:endParaRPr>
          </a:p>
        </p:txBody>
      </p:sp>
      <p:sp>
        <p:nvSpPr>
          <p:cNvPr id="5" name="Rectangle 4"/>
          <p:cNvSpPr/>
          <p:nvPr/>
        </p:nvSpPr>
        <p:spPr>
          <a:xfrm>
            <a:off x="676656" y="4103852"/>
            <a:ext cx="7763256" cy="1569660"/>
          </a:xfrm>
          <a:prstGeom prst="rect">
            <a:avLst/>
          </a:prstGeom>
        </p:spPr>
        <p:txBody>
          <a:bodyPr wrap="square">
            <a:spAutoFit/>
          </a:bodyPr>
          <a:lstStyle/>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Do NOT maintain ANY tenant detail reports in the Master File</a:t>
            </a:r>
          </a:p>
          <a:p>
            <a:pPr marL="395288" lvl="1" indent="-342900">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Only Summaries of master reports go in the Master File</a:t>
            </a:r>
          </a:p>
          <a:p>
            <a:pPr marL="395288" lvl="1" indent="-342900">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Tenant detail reports belong in the tenant file along with any copies of documents, verifications, resulting certifications, repayment agreements, etc.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228356958"/>
      </p:ext>
    </p:extLst>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1435608" y="985766"/>
            <a:ext cx="5961888"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EIV </a:t>
            </a:r>
            <a:r>
              <a:rPr lang="en-US" sz="3200" b="1" dirty="0" smtClean="0">
                <a:latin typeface="Baskerville Old Face" panose="02020602080505020303" pitchFamily="18" charset="0"/>
                <a:cs typeface="Arial" pitchFamily="34" charset="0"/>
              </a:rPr>
              <a:t>Master Files</a:t>
            </a:r>
            <a:endParaRPr lang="en-US" sz="3200" dirty="0">
              <a:latin typeface="Baskerville Old Face" panose="02020602080505020303" pitchFamily="18" charset="0"/>
            </a:endParaRPr>
          </a:p>
        </p:txBody>
      </p:sp>
      <p:sp>
        <p:nvSpPr>
          <p:cNvPr id="4" name="Rectangle 3"/>
          <p:cNvSpPr/>
          <p:nvPr/>
        </p:nvSpPr>
        <p:spPr>
          <a:xfrm>
            <a:off x="996696" y="4109877"/>
            <a:ext cx="6574536" cy="1569660"/>
          </a:xfrm>
          <a:prstGeom prst="rect">
            <a:avLst/>
          </a:prstGeom>
        </p:spPr>
        <p:txBody>
          <a:bodyPr wrap="square">
            <a:spAutoFit/>
          </a:bodyPr>
          <a:lstStyle/>
          <a:p>
            <a:pPr lvl="1" algn="just"/>
            <a:r>
              <a:rPr lang="en-US" altLang="en-US" sz="2400" dirty="0">
                <a:latin typeface="Baskerville Old Face" panose="02020602080505020303" pitchFamily="18" charset="0"/>
                <a:cs typeface="Arial" panose="020B0604020202020204" pitchFamily="34" charset="0"/>
              </a:rPr>
              <a:t>Is it acceptable </a:t>
            </a:r>
            <a:r>
              <a:rPr lang="en-US" altLang="en-US" sz="2400" dirty="0" smtClean="0">
                <a:latin typeface="Baskerville Old Face" panose="02020602080505020303" pitchFamily="18" charset="0"/>
                <a:cs typeface="Arial" panose="020B0604020202020204" pitchFamily="34" charset="0"/>
              </a:rPr>
              <a:t>to </a:t>
            </a:r>
            <a:r>
              <a:rPr lang="en-US" altLang="en-US" sz="2400" dirty="0">
                <a:latin typeface="Baskerville Old Face" panose="02020602080505020303" pitchFamily="18" charset="0"/>
                <a:cs typeface="Arial" panose="020B0604020202020204" pitchFamily="34" charset="0"/>
              </a:rPr>
              <a:t>run reports more frequently than what is listed in my c</a:t>
            </a:r>
            <a:r>
              <a:rPr lang="en-US" altLang="en-US" sz="2400" dirty="0" smtClean="0">
                <a:latin typeface="Baskerville Old Face" panose="02020602080505020303" pitchFamily="18" charset="0"/>
                <a:cs typeface="Arial" panose="020B0604020202020204" pitchFamily="34" charset="0"/>
              </a:rPr>
              <a:t>ompany </a:t>
            </a:r>
            <a:r>
              <a:rPr lang="en-US" altLang="en-US" sz="2400" dirty="0">
                <a:latin typeface="Baskerville Old Face" panose="02020602080505020303" pitchFamily="18" charset="0"/>
                <a:cs typeface="Arial" panose="020B0604020202020204" pitchFamily="34" charset="0"/>
              </a:rPr>
              <a:t>EIV P&amp;P as long as I don’t run them less frequently than what is listed?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pic>
        <p:nvPicPr>
          <p:cNvPr id="7" name="Picture 6"/>
          <p:cNvPicPr>
            <a:picLocks noChangeAspect="1"/>
          </p:cNvPicPr>
          <p:nvPr/>
        </p:nvPicPr>
        <p:blipFill>
          <a:blip r:embed="rId3"/>
          <a:stretch>
            <a:fillRect/>
          </a:stretch>
        </p:blipFill>
        <p:spPr>
          <a:xfrm>
            <a:off x="1593351" y="1642268"/>
            <a:ext cx="5538968" cy="2395881"/>
          </a:xfrm>
          <a:prstGeom prst="rect">
            <a:avLst/>
          </a:prstGeom>
        </p:spPr>
      </p:pic>
    </p:spTree>
    <p:extLst>
      <p:ext uri="{BB962C8B-B14F-4D97-AF65-F5344CB8AC3E}">
        <p14:creationId xmlns:p14="http://schemas.microsoft.com/office/powerpoint/2010/main" val="1896626988"/>
      </p:ext>
    </p:extLst>
  </p:cSld>
  <p:clrMapOvr>
    <a:masterClrMapping/>
  </p:clrMapOvr>
  <p:transition spd="slow">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Rectangle 3"/>
          <p:cNvSpPr/>
          <p:nvPr/>
        </p:nvSpPr>
        <p:spPr>
          <a:xfrm>
            <a:off x="1042108" y="693158"/>
            <a:ext cx="6647996"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EIV Master Files</a:t>
            </a:r>
            <a:endParaRPr lang="en-US" sz="3200" dirty="0">
              <a:latin typeface="Baskerville Old Face" panose="02020602080505020303" pitchFamily="18" charset="0"/>
            </a:endParaRPr>
          </a:p>
        </p:txBody>
      </p:sp>
      <p:sp>
        <p:nvSpPr>
          <p:cNvPr id="5" name="TextBox 4"/>
          <p:cNvSpPr txBox="1"/>
          <p:nvPr/>
        </p:nvSpPr>
        <p:spPr bwMode="auto">
          <a:xfrm>
            <a:off x="1188720" y="4246335"/>
            <a:ext cx="7011063" cy="954107"/>
          </a:xfrm>
          <a:prstGeom prst="rect">
            <a:avLst/>
          </a:prstGeom>
          <a:solidFill>
            <a:schemeClr val="bg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800" dirty="0" smtClean="0">
                <a:solidFill>
                  <a:schemeClr val="tx1"/>
                </a:solidFill>
                <a:latin typeface="Times New Roman" panose="02020603050405020304" pitchFamily="18" charset="0"/>
                <a:cs typeface="Times New Roman" panose="02020603050405020304" pitchFamily="18" charset="0"/>
              </a:rPr>
              <a:t>NO…</a:t>
            </a:r>
          </a:p>
          <a:p>
            <a:r>
              <a:rPr lang="en-US" sz="2800" b="0" dirty="0" smtClean="0">
                <a:solidFill>
                  <a:schemeClr val="tx1"/>
                </a:solidFill>
                <a:latin typeface="Times New Roman" panose="02020603050405020304" pitchFamily="18" charset="0"/>
                <a:cs typeface="Times New Roman" panose="02020603050405020304" pitchFamily="18" charset="0"/>
              </a:rPr>
              <a:t>Reports frequency should match the EIV P&amp;P</a:t>
            </a:r>
          </a:p>
        </p:txBody>
      </p:sp>
      <p:pic>
        <p:nvPicPr>
          <p:cNvPr id="6" name="Picture 5"/>
          <p:cNvPicPr>
            <a:picLocks noChangeAspect="1"/>
          </p:cNvPicPr>
          <p:nvPr/>
        </p:nvPicPr>
        <p:blipFill>
          <a:blip r:embed="rId3"/>
          <a:stretch>
            <a:fillRect/>
          </a:stretch>
        </p:blipFill>
        <p:spPr>
          <a:xfrm>
            <a:off x="1188720" y="1797972"/>
            <a:ext cx="5658640" cy="2086266"/>
          </a:xfrm>
          <a:prstGeom prst="rect">
            <a:avLst/>
          </a:prstGeom>
        </p:spPr>
      </p:pic>
    </p:spTree>
    <p:extLst>
      <p:ext uri="{BB962C8B-B14F-4D97-AF65-F5344CB8AC3E}">
        <p14:creationId xmlns:p14="http://schemas.microsoft.com/office/powerpoint/2010/main" val="3470397210"/>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9"/>
          <p:cNvSpPr txBox="1">
            <a:spLocks noChangeArrowheads="1"/>
          </p:cNvSpPr>
          <p:nvPr/>
        </p:nvSpPr>
        <p:spPr bwMode="auto">
          <a:xfrm>
            <a:off x="359664" y="354003"/>
            <a:ext cx="6937248" cy="9144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anchor="ctr">
            <a:noAutofit/>
          </a:bodyPr>
          <a:lstStyle>
            <a:defPPr>
              <a:defRPr lang="en-US"/>
            </a:defPPr>
            <a:lvl1pPr marL="231775" eaLnBrk="1" hangingPunct="1">
              <a:defRPr sz="4000" b="1">
                <a:solidFill>
                  <a:schemeClr val="tx1">
                    <a:lumMod val="75000"/>
                    <a:lumOff val="25000"/>
                  </a:schemeClr>
                </a:solidFill>
                <a:latin typeface="Times New Roman" pitchFamily="18" charset="0"/>
                <a:cs typeface="Times New Roman" pitchFamily="18" charset="0"/>
              </a:defRPr>
            </a:lvl1pPr>
          </a:lstStyle>
          <a:p>
            <a:r>
              <a:rPr lang="en-US" dirty="0">
                <a:solidFill>
                  <a:srgbClr val="002060"/>
                </a:solidFill>
              </a:rPr>
              <a:t>Resources to Consider</a:t>
            </a:r>
            <a:endParaRPr lang="en-US" sz="2800" dirty="0">
              <a:solidFill>
                <a:srgbClr val="002060"/>
              </a:solidFill>
              <a:latin typeface="Arial" panose="020B0604020202020204" pitchFamily="34" charset="0"/>
              <a:cs typeface="Arial" panose="020B0604020202020204" pitchFamily="34" charset="0"/>
            </a:endParaRPr>
          </a:p>
        </p:txBody>
      </p:sp>
      <p:sp>
        <p:nvSpPr>
          <p:cNvPr id="11" name="Rectangle 2"/>
          <p:cNvSpPr>
            <a:spLocks noGrp="1"/>
          </p:cNvSpPr>
          <p:nvPr>
            <p:ph type="title"/>
          </p:nvPr>
        </p:nvSpPr>
        <p:spPr>
          <a:xfrm>
            <a:off x="8610600" y="381000"/>
            <a:ext cx="533400" cy="5867400"/>
          </a:xfrm>
        </p:spPr>
        <p:txBody>
          <a:bodyPr/>
          <a:lstStyle/>
          <a:p>
            <a:pPr algn="ctr" eaLnBrk="1" fontAlgn="auto" hangingPunct="1">
              <a:spcAft>
                <a:spcPts val="0"/>
              </a:spcAft>
              <a:defRPr/>
            </a:pPr>
            <a:r>
              <a:rPr lang="en-US" b="0" dirty="0" smtClean="0"/>
              <a:t>North Tampa Housing Development Corporation</a:t>
            </a:r>
            <a:endParaRPr lang="en-US" b="0" dirty="0"/>
          </a:p>
        </p:txBody>
      </p:sp>
      <p:sp>
        <p:nvSpPr>
          <p:cNvPr id="12" name="Slide Number Placeholder 4"/>
          <p:cNvSpPr>
            <a:spLocks noGrp="1"/>
          </p:cNvSpPr>
          <p:nvPr>
            <p:ph type="sldNum" sz="quarter" idx="10"/>
          </p:nvPr>
        </p:nvSpPr>
        <p:spPr>
          <a:xfrm>
            <a:off x="8008553" y="6477000"/>
            <a:ext cx="990600" cy="304800"/>
          </a:xfrm>
        </p:spPr>
        <p:txBody>
          <a:bodyPr/>
          <a:lstStyle/>
          <a:p>
            <a:pPr>
              <a:defRPr/>
            </a:pPr>
            <a:fld id="{1C1E728C-F1CA-46CE-B227-C2B60DF11340}" type="slidenum">
              <a:rPr lang="en-US" altLang="en-US" smtClean="0"/>
              <a:pPr>
                <a:defRPr/>
              </a:pPr>
              <a:t>5</a:t>
            </a:fld>
            <a:endParaRPr lang="en-US" altLang="en-US" dirty="0"/>
          </a:p>
        </p:txBody>
      </p:sp>
      <p:sp>
        <p:nvSpPr>
          <p:cNvPr id="50" name="Content Placeholder 2"/>
          <p:cNvSpPr txBox="1">
            <a:spLocks/>
          </p:cNvSpPr>
          <p:nvPr/>
        </p:nvSpPr>
        <p:spPr>
          <a:xfrm>
            <a:off x="344474" y="1597724"/>
            <a:ext cx="8424936" cy="4638484"/>
          </a:xfrm>
          <a:prstGeom prst="rect">
            <a:avLst/>
          </a:prstGeom>
        </p:spPr>
        <p:txBody>
          <a:bodyPr/>
          <a:lstStyle>
            <a:lvl1pPr marL="342900" indent="-342900" algn="l" rtl="0" eaLnBrk="0" fontAlgn="base" hangingPunct="0">
              <a:spcBef>
                <a:spcPct val="20000"/>
              </a:spcBef>
              <a:spcAft>
                <a:spcPct val="0"/>
              </a:spcAft>
              <a:defRPr sz="1100">
                <a:solidFill>
                  <a:schemeClr val="tx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sz="2400" b="1" kern="0" dirty="0" smtClean="0">
                <a:latin typeface="Baskerville Old Face" panose="02020602080505020303" pitchFamily="18" charset="0"/>
              </a:rPr>
              <a:t>MOR Form HUD 9834</a:t>
            </a:r>
          </a:p>
          <a:p>
            <a:pPr>
              <a:buFont typeface="Wingdings" panose="05000000000000000000" pitchFamily="2" charset="2"/>
              <a:buChar char="§"/>
            </a:pPr>
            <a:r>
              <a:rPr lang="en-US" sz="2000" kern="0" dirty="0" smtClean="0">
                <a:latin typeface="Times New Roman" panose="02020603050405020304" pitchFamily="18" charset="0"/>
                <a:cs typeface="Times New Roman" panose="02020603050405020304" pitchFamily="18" charset="0"/>
              </a:rPr>
              <a:t>Download and print a copy of the form</a:t>
            </a:r>
          </a:p>
          <a:p>
            <a:pPr>
              <a:buFont typeface="Wingdings" panose="05000000000000000000" pitchFamily="2" charset="2"/>
              <a:buChar char="§"/>
            </a:pPr>
            <a:r>
              <a:rPr lang="en-US" sz="2000" kern="0" dirty="0" smtClean="0">
                <a:latin typeface="Times New Roman" panose="02020603050405020304" pitchFamily="18" charset="0"/>
                <a:cs typeface="Times New Roman" panose="02020603050405020304" pitchFamily="18" charset="0"/>
              </a:rPr>
              <a:t>Read through the form so you know what will be reviewed</a:t>
            </a:r>
          </a:p>
          <a:p>
            <a:pPr>
              <a:buFont typeface="Wingdings" panose="05000000000000000000" pitchFamily="2" charset="2"/>
              <a:buChar char="§"/>
            </a:pPr>
            <a:r>
              <a:rPr lang="en-US" sz="2000" kern="0" dirty="0" smtClean="0">
                <a:latin typeface="Times New Roman" panose="02020603050405020304" pitchFamily="18" charset="0"/>
                <a:cs typeface="Times New Roman" panose="02020603050405020304" pitchFamily="18" charset="0"/>
              </a:rPr>
              <a:t>Use the form as a guide when you are doing a self-audit of the property</a:t>
            </a:r>
          </a:p>
          <a:p>
            <a:pPr>
              <a:buFont typeface="Wingdings" panose="05000000000000000000" pitchFamily="2" charset="2"/>
              <a:buChar char="§"/>
            </a:pPr>
            <a:r>
              <a:rPr lang="en-US" sz="2000" kern="0" dirty="0" smtClean="0">
                <a:latin typeface="Times New Roman" panose="02020603050405020304" pitchFamily="18" charset="0"/>
                <a:cs typeface="Times New Roman" panose="02020603050405020304" pitchFamily="18" charset="0"/>
              </a:rPr>
              <a:t>Make sure on-site staff review/learn the form so they are also aware of what will be reviewed</a:t>
            </a:r>
          </a:p>
          <a:p>
            <a:endParaRPr lang="en-US" kern="0" dirty="0" smtClean="0"/>
          </a:p>
          <a:p>
            <a:endParaRPr lang="en-US" kern="0" dirty="0" smtClean="0"/>
          </a:p>
          <a:p>
            <a:r>
              <a:rPr lang="en-US" sz="2400" b="1" kern="0" dirty="0" smtClean="0">
                <a:latin typeface="Baskerville Old Face" panose="02020602080505020303" pitchFamily="18" charset="0"/>
              </a:rPr>
              <a:t>RHIIP Listserv</a:t>
            </a:r>
          </a:p>
          <a:p>
            <a:pPr marL="342900" lvl="2" indent="-342900">
              <a:buFont typeface="Wingdings" panose="05000000000000000000" pitchFamily="2" charset="2"/>
              <a:buChar char="§"/>
            </a:pPr>
            <a:r>
              <a:rPr lang="en-US" sz="2000" kern="0" dirty="0" smtClean="0">
                <a:latin typeface="Times New Roman" panose="02020603050405020304" pitchFamily="18" charset="0"/>
                <a:cs typeface="Times New Roman" panose="02020603050405020304" pitchFamily="18" charset="0"/>
              </a:rPr>
              <a:t>Once registered you will receive emails on upcoming changes as well as current issues.  You can sign up for the RHIIP Listserv at: </a:t>
            </a:r>
            <a:r>
              <a:rPr lang="en-US" sz="2000" u="sng" kern="0" dirty="0" smtClean="0">
                <a:solidFill>
                  <a:schemeClr val="tx2"/>
                </a:solidFill>
                <a:latin typeface="Times New Roman" panose="02020603050405020304" pitchFamily="18" charset="0"/>
                <a:cs typeface="Times New Roman" panose="02020603050405020304" pitchFamily="18" charset="0"/>
                <a:hlinkClick r:id="rId3"/>
              </a:rPr>
              <a:t>http://www.hud.gov/subscribe/mailinglist.cfm</a:t>
            </a:r>
            <a:endParaRPr lang="en-US" sz="2000" kern="0" dirty="0" smtClean="0">
              <a:latin typeface="Times New Roman" pitchFamily="18" charset="0"/>
              <a:cs typeface="Times New Roman" pitchFamily="18" charset="0"/>
            </a:endParaRPr>
          </a:p>
          <a:p>
            <a:endParaRPr lang="en-US" kern="0" dirty="0"/>
          </a:p>
        </p:txBody>
      </p:sp>
    </p:spTree>
    <p:extLst>
      <p:ext uri="{BB962C8B-B14F-4D97-AF65-F5344CB8AC3E}">
        <p14:creationId xmlns:p14="http://schemas.microsoft.com/office/powerpoint/2010/main" val="1635345058"/>
      </p:ext>
    </p:extLst>
  </p:cSld>
  <p:clrMapOvr>
    <a:masterClrMapping/>
  </p:clrMapOvr>
  <mc:AlternateContent xmlns:mc="http://schemas.openxmlformats.org/markup-compatibility/2006" xmlns:p14="http://schemas.microsoft.com/office/powerpoint/2010/main">
    <mc:Choice Requires="p14">
      <p:transition p14:dur="10" advTm="50904"/>
    </mc:Choice>
    <mc:Fallback xmlns="">
      <p:transition advTm="50904"/>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742104" y="446270"/>
            <a:ext cx="7030295"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“Other” </a:t>
            </a:r>
            <a:r>
              <a:rPr lang="en-US" sz="3200" b="1" dirty="0" smtClean="0">
                <a:latin typeface="Baskerville Old Face" panose="02020602080505020303" pitchFamily="18" charset="0"/>
                <a:cs typeface="Arial" pitchFamily="34" charset="0"/>
              </a:rPr>
              <a:t>Items</a:t>
            </a:r>
            <a:endParaRPr lang="en-US" sz="3200" dirty="0">
              <a:latin typeface="Baskerville Old Face" panose="02020602080505020303" pitchFamily="18" charset="0"/>
            </a:endParaRPr>
          </a:p>
        </p:txBody>
      </p:sp>
      <p:sp>
        <p:nvSpPr>
          <p:cNvPr id="4" name="Rectangle 3"/>
          <p:cNvSpPr/>
          <p:nvPr/>
        </p:nvSpPr>
        <p:spPr>
          <a:xfrm>
            <a:off x="457200" y="1176641"/>
            <a:ext cx="7498080" cy="2062103"/>
          </a:xfrm>
          <a:prstGeom prst="rect">
            <a:avLst/>
          </a:prstGeom>
        </p:spPr>
        <p:txBody>
          <a:bodyPr wrap="square">
            <a:spAutoFit/>
          </a:bodyPr>
          <a:lstStyle/>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List of all security incidents/police calls/arrests for past 12 months and documentation of follow up with tenants involved or whose guests are involved</a:t>
            </a:r>
          </a:p>
          <a:p>
            <a:pPr marL="395288" lvl="1" indent="-34290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It is also helpful to have a summary of the number of incidents occurring on the property grouped by categories (especially if you have a daily security log that has a narrative each day), such as: </a:t>
            </a:r>
          </a:p>
          <a:p>
            <a:pPr marL="795338" lvl="2" indent="-342900">
              <a:buFontTx/>
              <a:buChar char="•"/>
            </a:pPr>
            <a:r>
              <a:rPr lang="en-US" altLang="en-US" sz="1600" dirty="0">
                <a:latin typeface="Times New Roman" panose="02020603050405020304" pitchFamily="18" charset="0"/>
                <a:cs typeface="Times New Roman" panose="02020603050405020304" pitchFamily="18" charset="0"/>
              </a:rPr>
              <a:t>Break-ins (vehicle and residential), Vandalism, Auto Theft, Personal Assaults, Arrests, Drug Activity, Trespassing, Child Abuse/Neglect, General Disturbance, Domestic Disturbance, Sex offenses, etc</a:t>
            </a:r>
            <a:r>
              <a:rPr lang="en-US" altLang="en-US" sz="1600" dirty="0" smtClean="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p:txBody>
      </p:sp>
      <p:sp>
        <p:nvSpPr>
          <p:cNvPr id="6" name="Rectangle 5"/>
          <p:cNvSpPr/>
          <p:nvPr/>
        </p:nvSpPr>
        <p:spPr>
          <a:xfrm>
            <a:off x="649224" y="3577072"/>
            <a:ext cx="7525512" cy="2308324"/>
          </a:xfrm>
          <a:prstGeom prst="rect">
            <a:avLst/>
          </a:prstGeom>
        </p:spPr>
        <p:txBody>
          <a:bodyPr wrap="square">
            <a:spAutoFit/>
          </a:bodyPr>
          <a:lstStyle/>
          <a:p>
            <a:pPr marL="52388" lvl="1" indent="0">
              <a:buNone/>
              <a:defRPr/>
            </a:pPr>
            <a:r>
              <a:rPr lang="en-US" b="1" dirty="0">
                <a:latin typeface="Times New Roman" panose="02020603050405020304" pitchFamily="18" charset="0"/>
                <a:cs typeface="Times New Roman" panose="02020603050405020304" pitchFamily="18" charset="0"/>
              </a:rPr>
              <a:t>List of all vacancies for the past 12 months including:</a:t>
            </a:r>
          </a:p>
          <a:p>
            <a:pPr marL="795338" lvl="2" indent="-342900">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Move-out date</a:t>
            </a:r>
          </a:p>
          <a:p>
            <a:pPr marL="795338" lvl="2" indent="-342900">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Date ready for </a:t>
            </a:r>
            <a:r>
              <a:rPr lang="en-US" dirty="0" smtClean="0">
                <a:latin typeface="Times New Roman" panose="02020603050405020304" pitchFamily="18" charset="0"/>
                <a:cs typeface="Times New Roman" panose="02020603050405020304" pitchFamily="18" charset="0"/>
              </a:rPr>
              <a:t>occupancy</a:t>
            </a:r>
          </a:p>
          <a:p>
            <a:pPr marL="795338" lvl="2" indent="-342900">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Move-in </a:t>
            </a:r>
            <a:r>
              <a:rPr lang="en-US" dirty="0">
                <a:latin typeface="Times New Roman" panose="02020603050405020304" pitchFamily="18" charset="0"/>
                <a:cs typeface="Times New Roman" panose="02020603050405020304" pitchFamily="18" charset="0"/>
              </a:rPr>
              <a:t>date for each vacated unit </a:t>
            </a:r>
          </a:p>
          <a:p>
            <a:pPr marL="795338" lvl="2" indent="-342900">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Average </a:t>
            </a:r>
            <a:r>
              <a:rPr lang="en-US" dirty="0">
                <a:latin typeface="Times New Roman" panose="02020603050405020304" pitchFamily="18" charset="0"/>
                <a:cs typeface="Times New Roman" panose="02020603050405020304" pitchFamily="18" charset="0"/>
              </a:rPr>
              <a:t>number of days from move-out to ready date </a:t>
            </a:r>
            <a:r>
              <a:rPr lang="en-US" u="sng" dirty="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move out to move-in</a:t>
            </a:r>
          </a:p>
          <a:p>
            <a:pPr marL="795338" lvl="2" indent="-342900">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Also all vacant unit preparation logs for the past 12 months</a:t>
            </a:r>
          </a:p>
          <a:p>
            <a:pPr marL="795338" lvl="2"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Average from Move out to Move in needs to be 30 days or less</a:t>
            </a:r>
          </a:p>
        </p:txBody>
      </p:sp>
    </p:spTree>
    <p:extLst>
      <p:ext uri="{BB962C8B-B14F-4D97-AF65-F5344CB8AC3E}">
        <p14:creationId xmlns:p14="http://schemas.microsoft.com/office/powerpoint/2010/main" val="3948219961"/>
      </p:ext>
    </p:extLst>
  </p:cSld>
  <p:clrMapOvr>
    <a:masterClrMapping/>
  </p:clrMapOvr>
  <p:transition spd="slow">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4" name="Rectangle 3"/>
          <p:cNvSpPr/>
          <p:nvPr/>
        </p:nvSpPr>
        <p:spPr>
          <a:xfrm>
            <a:off x="630936" y="1541747"/>
            <a:ext cx="7050024" cy="3693319"/>
          </a:xfrm>
          <a:prstGeom prst="rect">
            <a:avLst/>
          </a:prstGeom>
        </p:spPr>
        <p:txBody>
          <a:bodyPr wrap="square">
            <a:spAutoFit/>
          </a:bodyPr>
          <a:lstStyle/>
          <a:p>
            <a:pPr marL="395288" lvl="1" indent="-3429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Inventory listing for tools, supplies and </a:t>
            </a:r>
            <a:r>
              <a:rPr lang="en-US" altLang="en-US" dirty="0" smtClean="0">
                <a:latin typeface="Times New Roman" panose="02020603050405020304" pitchFamily="18" charset="0"/>
                <a:cs typeface="Times New Roman" panose="02020603050405020304" pitchFamily="18" charset="0"/>
              </a:rPr>
              <a:t>keys</a:t>
            </a:r>
          </a:p>
          <a:p>
            <a:pPr marL="52388" lvl="1"/>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Appliances log with model and serial number by unit number, including date of </a:t>
            </a:r>
            <a:r>
              <a:rPr lang="en-US" altLang="en-US" dirty="0" smtClean="0">
                <a:latin typeface="Times New Roman" panose="02020603050405020304" pitchFamily="18" charset="0"/>
                <a:cs typeface="Times New Roman" panose="02020603050405020304" pitchFamily="18" charset="0"/>
              </a:rPr>
              <a:t>purchase</a:t>
            </a:r>
          </a:p>
          <a:p>
            <a:pPr marL="395288" lvl="1" indent="-342900">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List of all employees including hire dates, title, annual salaries; and, if they live on site, bedroom size and whether or not they receive subsidy or are in a non-revenue producing </a:t>
            </a:r>
            <a:r>
              <a:rPr lang="en-US" altLang="en-US" dirty="0" smtClean="0">
                <a:latin typeface="Times New Roman" panose="02020603050405020304" pitchFamily="18" charset="0"/>
                <a:cs typeface="Times New Roman" panose="02020603050405020304" pitchFamily="18" charset="0"/>
              </a:rPr>
              <a:t>unit</a:t>
            </a:r>
          </a:p>
          <a:p>
            <a:pPr marL="395288" lvl="1" indent="-342900">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Utility reimbursement log/documentation that checks are distributed within 5 business days from date the HAP money was received including date checks are available on-site, and date checks were distributed</a:t>
            </a:r>
          </a:p>
        </p:txBody>
      </p:sp>
      <p:sp>
        <p:nvSpPr>
          <p:cNvPr id="5" name="Rectangle 4"/>
          <p:cNvSpPr/>
          <p:nvPr/>
        </p:nvSpPr>
        <p:spPr>
          <a:xfrm>
            <a:off x="630936" y="381000"/>
            <a:ext cx="6480448"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“Other” Items</a:t>
            </a:r>
            <a:endParaRPr lang="en-US" sz="3200" dirty="0">
              <a:latin typeface="Baskerville Old Face" panose="020206020805050203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485" y="5660465"/>
            <a:ext cx="1508431" cy="1119158"/>
          </a:xfrm>
          <a:prstGeom prst="rect">
            <a:avLst/>
          </a:prstGeom>
        </p:spPr>
      </p:pic>
    </p:spTree>
    <p:extLst>
      <p:ext uri="{BB962C8B-B14F-4D97-AF65-F5344CB8AC3E}">
        <p14:creationId xmlns:p14="http://schemas.microsoft.com/office/powerpoint/2010/main" val="2253376116"/>
      </p:ext>
    </p:extLst>
  </p:cSld>
  <p:clrMapOvr>
    <a:masterClrMapping/>
  </p:clrMapOvr>
  <p:transition spd="slow">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393192" y="1218581"/>
            <a:ext cx="7525512" cy="4955203"/>
          </a:xfrm>
          <a:prstGeom prst="rect">
            <a:avLst/>
          </a:prstGeom>
        </p:spPr>
        <p:txBody>
          <a:bodyPr wrap="square">
            <a:spAutoFit/>
          </a:bodyPr>
          <a:lstStyle/>
          <a:p>
            <a:pPr marL="52388" lvl="1" indent="0">
              <a:buNone/>
            </a:pPr>
            <a:r>
              <a:rPr lang="en-US" altLang="en-US" sz="2200" b="1" dirty="0">
                <a:latin typeface="Times New Roman" panose="02020603050405020304" pitchFamily="18" charset="0"/>
                <a:cs typeface="Times New Roman" panose="02020603050405020304" pitchFamily="18" charset="0"/>
              </a:rPr>
              <a:t>VAWA documents</a:t>
            </a:r>
            <a:r>
              <a:rPr lang="en-US" altLang="en-US" sz="2200" b="1" dirty="0" smtClean="0">
                <a:latin typeface="Times New Roman" panose="02020603050405020304" pitchFamily="18" charset="0"/>
                <a:cs typeface="Times New Roman" panose="02020603050405020304" pitchFamily="18" charset="0"/>
              </a:rPr>
              <a:t>:</a:t>
            </a:r>
          </a:p>
          <a:p>
            <a:pPr marL="52388" lvl="1" indent="0">
              <a:buNone/>
            </a:pPr>
            <a:endParaRPr lang="en-US" altLang="en-US" sz="2200" b="1" dirty="0">
              <a:solidFill>
                <a:srgbClr val="002060"/>
              </a:solidFill>
              <a:latin typeface="Times New Roman" panose="02020603050405020304" pitchFamily="18" charset="0"/>
              <a:cs typeface="Times New Roman" panose="02020603050405020304" pitchFamily="18" charset="0"/>
            </a:endParaRPr>
          </a:p>
          <a:p>
            <a:pPr marL="795338" lvl="2" indent="-342900">
              <a:buFontTx/>
              <a:buChar char="•"/>
            </a:pPr>
            <a:r>
              <a:rPr lang="en-US" altLang="en-US" sz="1600" dirty="0">
                <a:latin typeface="Times New Roman" panose="02020603050405020304" pitchFamily="18" charset="0"/>
                <a:cs typeface="Times New Roman" panose="02020603050405020304" pitchFamily="18" charset="0"/>
              </a:rPr>
              <a:t>Form HUD-5380 Notice of Occupancy Rights under VAWA</a:t>
            </a:r>
          </a:p>
          <a:p>
            <a:pPr marL="795338" lvl="2" indent="-342900">
              <a:buFontTx/>
              <a:buChar char="•"/>
            </a:pPr>
            <a:endParaRPr lang="en-US" altLang="en-US" sz="1600" dirty="0">
              <a:latin typeface="Times New Roman" panose="02020603050405020304" pitchFamily="18" charset="0"/>
              <a:cs typeface="Times New Roman" panose="02020603050405020304" pitchFamily="18" charset="0"/>
            </a:endParaRPr>
          </a:p>
          <a:p>
            <a:pPr marL="795338" lvl="2" indent="-342900">
              <a:buFontTx/>
              <a:buChar char="•"/>
            </a:pPr>
            <a:r>
              <a:rPr lang="en-US" altLang="en-US" sz="1600" dirty="0">
                <a:latin typeface="Times New Roman" panose="02020603050405020304" pitchFamily="18" charset="0"/>
                <a:cs typeface="Times New Roman" panose="02020603050405020304" pitchFamily="18" charset="0"/>
              </a:rPr>
              <a:t>Form HUD-5382 Certification Form</a:t>
            </a:r>
          </a:p>
          <a:p>
            <a:pPr marL="795338" lvl="2" indent="-342900">
              <a:buFontTx/>
              <a:buChar char="•"/>
            </a:pPr>
            <a:endParaRPr lang="en-US" altLang="en-US" sz="1600" dirty="0">
              <a:latin typeface="Times New Roman" panose="02020603050405020304" pitchFamily="18" charset="0"/>
              <a:cs typeface="Times New Roman" panose="02020603050405020304" pitchFamily="18" charset="0"/>
            </a:endParaRPr>
          </a:p>
          <a:p>
            <a:pPr marL="795338" lvl="2" indent="-342900">
              <a:buFontTx/>
              <a:buChar char="•"/>
            </a:pPr>
            <a:r>
              <a:rPr lang="en-US" altLang="en-US" sz="1600" dirty="0">
                <a:latin typeface="Times New Roman" panose="02020603050405020304" pitchFamily="18" charset="0"/>
                <a:cs typeface="Times New Roman" panose="02020603050405020304" pitchFamily="18" charset="0"/>
              </a:rPr>
              <a:t>Form HUD-5383 Emergency Transfer Request Form </a:t>
            </a:r>
          </a:p>
          <a:p>
            <a:pPr marL="795338" lvl="2" indent="-342900">
              <a:buFontTx/>
              <a:buChar char="•"/>
            </a:pPr>
            <a:endParaRPr lang="en-US" altLang="en-US" sz="1600" dirty="0">
              <a:latin typeface="Times New Roman" panose="02020603050405020304" pitchFamily="18" charset="0"/>
              <a:cs typeface="Times New Roman" panose="02020603050405020304" pitchFamily="18" charset="0"/>
            </a:endParaRPr>
          </a:p>
          <a:p>
            <a:pPr marL="795338" lvl="2" indent="-342900">
              <a:buFontTx/>
              <a:buChar char="•"/>
            </a:pPr>
            <a:r>
              <a:rPr lang="en-US" altLang="en-US" sz="1600" dirty="0">
                <a:latin typeface="Times New Roman" panose="02020603050405020304" pitchFamily="18" charset="0"/>
                <a:cs typeface="Times New Roman" panose="02020603050405020304" pitchFamily="18" charset="0"/>
              </a:rPr>
              <a:t>Emergency Transfer PLAN (can use HUD-5381 as a </a:t>
            </a:r>
            <a:r>
              <a:rPr lang="en-US" altLang="en-US" sz="1600" dirty="0" smtClean="0">
                <a:latin typeface="Times New Roman" panose="02020603050405020304" pitchFamily="18" charset="0"/>
                <a:cs typeface="Times New Roman" panose="02020603050405020304" pitchFamily="18" charset="0"/>
              </a:rPr>
              <a:t>guide)</a:t>
            </a:r>
          </a:p>
          <a:p>
            <a:pPr marL="795338" lvl="2" indent="-342900">
              <a:buFontTx/>
              <a:buChar char="•"/>
            </a:pPr>
            <a:endParaRPr lang="en-US" altLang="en-US" sz="1600" dirty="0" smtClean="0">
              <a:latin typeface="Times New Roman" panose="02020603050405020304" pitchFamily="18" charset="0"/>
              <a:cs typeface="Times New Roman" panose="02020603050405020304" pitchFamily="18" charset="0"/>
            </a:endParaRPr>
          </a:p>
          <a:p>
            <a:pPr marL="795338" lvl="2" indent="-342900">
              <a:buFontTx/>
              <a:buChar char="•"/>
            </a:pPr>
            <a:r>
              <a:rPr lang="en-US" altLang="en-US" sz="1600" b="1" dirty="0" smtClean="0">
                <a:latin typeface="Times New Roman" panose="02020603050405020304" pitchFamily="18" charset="0"/>
                <a:cs typeface="Times New Roman" panose="02020603050405020304" pitchFamily="18" charset="0"/>
              </a:rPr>
              <a:t>If </a:t>
            </a:r>
            <a:r>
              <a:rPr lang="en-US" altLang="en-US" sz="1600" b="1" dirty="0">
                <a:latin typeface="Times New Roman" panose="02020603050405020304" pitchFamily="18" charset="0"/>
                <a:cs typeface="Times New Roman" panose="02020603050405020304" pitchFamily="18" charset="0"/>
              </a:rPr>
              <a:t>you use the HUD Model Plan (HUD-5381) it MUST be modified to include certain information that is required, but was not covered sufficiently (or at all) by the Model Plan released by </a:t>
            </a:r>
            <a:r>
              <a:rPr lang="en-US" altLang="en-US" sz="1600" b="1" dirty="0" smtClean="0">
                <a:latin typeface="Times New Roman" panose="02020603050405020304" pitchFamily="18" charset="0"/>
                <a:cs typeface="Times New Roman" panose="02020603050405020304" pitchFamily="18" charset="0"/>
              </a:rPr>
              <a:t>HUD</a:t>
            </a:r>
          </a:p>
          <a:p>
            <a:pPr marL="452438" lvl="2"/>
            <a:endParaRPr lang="en-US" altLang="en-US" sz="1600" dirty="0" smtClean="0">
              <a:latin typeface="Times New Roman" panose="02020603050405020304" pitchFamily="18" charset="0"/>
              <a:cs typeface="Times New Roman" panose="02020603050405020304" pitchFamily="18" charset="0"/>
            </a:endParaRPr>
          </a:p>
          <a:p>
            <a:pPr marL="795338" lvl="2" indent="-342900">
              <a:buFontTx/>
              <a:buChar char="•"/>
            </a:pPr>
            <a:r>
              <a:rPr lang="en-US" altLang="en-US" sz="1600" dirty="0" smtClean="0">
                <a:latin typeface="Times New Roman" panose="02020603050405020304" pitchFamily="18" charset="0"/>
                <a:cs typeface="Times New Roman" panose="02020603050405020304" pitchFamily="18" charset="0"/>
              </a:rPr>
              <a:t>Make </a:t>
            </a:r>
            <a:r>
              <a:rPr lang="en-US" altLang="en-US" sz="1600" dirty="0">
                <a:latin typeface="Times New Roman" panose="02020603050405020304" pitchFamily="18" charset="0"/>
                <a:cs typeface="Times New Roman" panose="02020603050405020304" pitchFamily="18" charset="0"/>
              </a:rPr>
              <a:t>sure you have filled out each area that required information about the specific property and/or </a:t>
            </a:r>
            <a:r>
              <a:rPr lang="en-US" altLang="en-US" sz="1600" dirty="0" smtClean="0">
                <a:latin typeface="Times New Roman" panose="02020603050405020304" pitchFamily="18" charset="0"/>
                <a:cs typeface="Times New Roman" panose="02020603050405020304" pitchFamily="18" charset="0"/>
              </a:rPr>
              <a:t>owner</a:t>
            </a:r>
          </a:p>
          <a:p>
            <a:pPr marL="795338" lvl="2" indent="-342900">
              <a:buFontTx/>
              <a:buChar char="•"/>
            </a:pPr>
            <a:endParaRPr lang="en-US" altLang="en-US" sz="1600" dirty="0" smtClean="0">
              <a:latin typeface="Times New Roman" panose="02020603050405020304" pitchFamily="18" charset="0"/>
              <a:cs typeface="Times New Roman" panose="02020603050405020304" pitchFamily="18" charset="0"/>
            </a:endParaRPr>
          </a:p>
          <a:p>
            <a:pPr marL="795338" lvl="2" indent="-342900">
              <a:buFontTx/>
              <a:buChar char="•"/>
            </a:pPr>
            <a:r>
              <a:rPr lang="en-US" altLang="en-US" sz="1600" dirty="0" smtClean="0">
                <a:latin typeface="Times New Roman" panose="02020603050405020304" pitchFamily="18" charset="0"/>
                <a:cs typeface="Times New Roman" panose="02020603050405020304" pitchFamily="18" charset="0"/>
              </a:rPr>
              <a:t>Attach </a:t>
            </a:r>
            <a:r>
              <a:rPr lang="en-US" altLang="en-US" sz="1600" dirty="0">
                <a:latin typeface="Times New Roman" panose="02020603050405020304" pitchFamily="18" charset="0"/>
                <a:cs typeface="Times New Roman" panose="02020603050405020304" pitchFamily="18" charset="0"/>
              </a:rPr>
              <a:t>a list of LOCAL agencies relevant to VAWA </a:t>
            </a:r>
            <a:r>
              <a:rPr lang="en-US" altLang="en-US" sz="1600" dirty="0" smtClean="0">
                <a:latin typeface="Times New Roman" panose="02020603050405020304" pitchFamily="18" charset="0"/>
                <a:cs typeface="Times New Roman" panose="02020603050405020304" pitchFamily="18" charset="0"/>
              </a:rPr>
              <a:t>situations </a:t>
            </a:r>
            <a:endParaRPr lang="en-US" altLang="en-US" sz="1600" dirty="0">
              <a:latin typeface="Times New Roman" panose="02020603050405020304" pitchFamily="18" charset="0"/>
              <a:cs typeface="Times New Roman" panose="02020603050405020304" pitchFamily="18" charset="0"/>
            </a:endParaRPr>
          </a:p>
          <a:p>
            <a:pPr marL="795338" lvl="2" indent="-342900">
              <a:buFontTx/>
              <a:buChar char="•"/>
            </a:pPr>
            <a:endParaRPr lang="en-US" altLang="en-US" sz="1600" dirty="0">
              <a:cs typeface="Arial" panose="020B0604020202020204" pitchFamily="34" charset="0"/>
            </a:endParaRPr>
          </a:p>
        </p:txBody>
      </p:sp>
      <p:sp>
        <p:nvSpPr>
          <p:cNvPr id="5" name="Rectangle 4"/>
          <p:cNvSpPr/>
          <p:nvPr/>
        </p:nvSpPr>
        <p:spPr>
          <a:xfrm>
            <a:off x="697592" y="363974"/>
            <a:ext cx="7047376"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“Other” Items</a:t>
            </a:r>
            <a:endParaRPr lang="en-US" sz="3200" dirty="0">
              <a:latin typeface="Baskerville Old Face" panose="020206020805050203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1827156483"/>
      </p:ext>
    </p:extLst>
  </p:cSld>
  <p:clrMapOvr>
    <a:masterClrMapping/>
  </p:clrMapOvr>
  <p:transition spd="slow">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576072" y="944475"/>
            <a:ext cx="7488936" cy="3077766"/>
          </a:xfrm>
          <a:prstGeom prst="rect">
            <a:avLst/>
          </a:prstGeom>
        </p:spPr>
        <p:txBody>
          <a:bodyPr wrap="square">
            <a:spAutoFit/>
          </a:bodyPr>
          <a:lstStyle/>
          <a:p>
            <a:pPr marL="52388" lvl="1" indent="0">
              <a:buNone/>
              <a:defRPr/>
            </a:pPr>
            <a:r>
              <a:rPr lang="en-US" altLang="en-US" b="1" dirty="0">
                <a:latin typeface="Times New Roman" panose="02020603050405020304" pitchFamily="18" charset="0"/>
                <a:cs typeface="Times New Roman" panose="02020603050405020304" pitchFamily="18" charset="0"/>
              </a:rPr>
              <a:t>Copy of Termination of Tenancy letters, and Pay or Vacate Notices:</a:t>
            </a:r>
          </a:p>
          <a:p>
            <a:pPr marL="52388" lvl="1" indent="0">
              <a:buNone/>
              <a:defRPr/>
            </a:pPr>
            <a:r>
              <a:rPr lang="en-US" sz="1600" u="sng" dirty="0" smtClean="0">
                <a:latin typeface="Times New Roman" panose="02020603050405020304" pitchFamily="18" charset="0"/>
                <a:cs typeface="Times New Roman" panose="02020603050405020304" pitchFamily="18" charset="0"/>
              </a:rPr>
              <a:t>MUST</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include the following (HUD 4350.3 Ch. 8, 8-13.B.2&amp;3):</a:t>
            </a:r>
          </a:p>
          <a:p>
            <a:pPr marL="800100" lvl="1"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Reasonable accommodation verbiage (“Persons with disabilities have the right to request reasonable accommodations to participate in the informal hearing process.”)</a:t>
            </a:r>
          </a:p>
          <a:p>
            <a:pPr marL="800100" lvl="1"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10 days to discuss</a:t>
            </a:r>
          </a:p>
          <a:p>
            <a:pPr marL="800100" lvl="1"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Date of termination</a:t>
            </a:r>
          </a:p>
          <a:p>
            <a:pPr marL="800100" lvl="1"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Reason with detail, and…</a:t>
            </a:r>
          </a:p>
          <a:p>
            <a:pPr marL="800100" lvl="1"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State that remaining in unit after date may result in court action</a:t>
            </a:r>
          </a:p>
          <a:p>
            <a:pPr marL="800100" lvl="1"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Served on tenant by first class mail AND in person or under door </a:t>
            </a:r>
          </a:p>
          <a:p>
            <a:pPr marL="800100" lvl="1"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VAWA Certification form and Notice of Occupancy Rights (HUD 5380/5382) attached to 1st notice for terminations</a:t>
            </a:r>
          </a:p>
        </p:txBody>
      </p:sp>
      <p:sp>
        <p:nvSpPr>
          <p:cNvPr id="4" name="Rectangle 3"/>
          <p:cNvSpPr/>
          <p:nvPr/>
        </p:nvSpPr>
        <p:spPr>
          <a:xfrm>
            <a:off x="612648" y="3950741"/>
            <a:ext cx="7498080" cy="2585323"/>
          </a:xfrm>
          <a:prstGeom prst="rect">
            <a:avLst/>
          </a:prstGeom>
        </p:spPr>
        <p:txBody>
          <a:bodyPr wrap="square">
            <a:spAutoFit/>
          </a:bodyPr>
          <a:lstStyle/>
          <a:p>
            <a:pPr marL="52388" lvl="1" indent="0">
              <a:buNone/>
              <a:defRPr/>
            </a:pPr>
            <a:r>
              <a:rPr lang="en-US" altLang="en-US" b="1" dirty="0">
                <a:latin typeface="Times New Roman" panose="02020603050405020304" pitchFamily="18" charset="0"/>
                <a:cs typeface="Times New Roman" panose="02020603050405020304" pitchFamily="18" charset="0"/>
              </a:rPr>
              <a:t>Copy of Termination of Assistance </a:t>
            </a:r>
            <a:r>
              <a:rPr lang="en-US" altLang="en-US" b="1" dirty="0" smtClean="0">
                <a:latin typeface="Times New Roman" panose="02020603050405020304" pitchFamily="18" charset="0"/>
                <a:cs typeface="Times New Roman" panose="02020603050405020304" pitchFamily="18" charset="0"/>
              </a:rPr>
              <a:t>letters</a:t>
            </a:r>
          </a:p>
          <a:p>
            <a:pPr marL="0" lvl="1" indent="-4762">
              <a:defRPr/>
            </a:pPr>
            <a:r>
              <a:rPr lang="en-US" sz="1600" dirty="0" smtClean="0">
                <a:latin typeface="Times New Roman" panose="02020603050405020304" pitchFamily="18" charset="0"/>
                <a:cs typeface="Times New Roman" panose="02020603050405020304" pitchFamily="18" charset="0"/>
              </a:rPr>
              <a:t>Should include </a:t>
            </a:r>
            <a:r>
              <a:rPr lang="en-US" sz="1600" dirty="0">
                <a:latin typeface="Times New Roman" panose="02020603050405020304" pitchFamily="18" charset="0"/>
                <a:cs typeface="Times New Roman" panose="02020603050405020304" pitchFamily="18" charset="0"/>
              </a:rPr>
              <a:t>the following (HUD 4350.3 Ch. 8, 8-6.A.3</a:t>
            </a:r>
            <a:r>
              <a:rPr lang="en-US" sz="1600" dirty="0" smtClean="0">
                <a:latin typeface="Times New Roman" panose="02020603050405020304" pitchFamily="18" charset="0"/>
                <a:cs typeface="Times New Roman" panose="02020603050405020304" pitchFamily="18" charset="0"/>
              </a:rPr>
              <a:t>):</a:t>
            </a:r>
          </a:p>
          <a:p>
            <a:pPr marL="738188" lvl="2" indent="-285750">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Date </a:t>
            </a:r>
            <a:r>
              <a:rPr lang="en-US" sz="1600" dirty="0">
                <a:latin typeface="Times New Roman" panose="02020603050405020304" pitchFamily="18" charset="0"/>
                <a:cs typeface="Times New Roman" panose="02020603050405020304" pitchFamily="18" charset="0"/>
              </a:rPr>
              <a:t>assistance will </a:t>
            </a:r>
            <a:r>
              <a:rPr lang="en-US" sz="1600" dirty="0" smtClean="0">
                <a:latin typeface="Times New Roman" panose="02020603050405020304" pitchFamily="18" charset="0"/>
                <a:cs typeface="Times New Roman" panose="02020603050405020304" pitchFamily="18" charset="0"/>
              </a:rPr>
              <a:t>end</a:t>
            </a:r>
          </a:p>
          <a:p>
            <a:pPr marL="738188" lvl="2" indent="-285750">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Reason</a:t>
            </a:r>
            <a:endParaRPr lang="en-US" sz="1600" dirty="0">
              <a:latin typeface="Times New Roman" panose="02020603050405020304" pitchFamily="18" charset="0"/>
              <a:cs typeface="Times New Roman" panose="02020603050405020304" pitchFamily="18" charset="0"/>
            </a:endParaRPr>
          </a:p>
          <a:p>
            <a:pPr marL="738188" lvl="2" indent="-285750">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Amount </a:t>
            </a:r>
            <a:r>
              <a:rPr lang="en-US" sz="1600" dirty="0">
                <a:latin typeface="Times New Roman" panose="02020603050405020304" pitchFamily="18" charset="0"/>
                <a:cs typeface="Times New Roman" panose="02020603050405020304" pitchFamily="18" charset="0"/>
              </a:rPr>
              <a:t>rent will increase </a:t>
            </a:r>
            <a:r>
              <a:rPr lang="en-US" sz="1600" dirty="0" smtClean="0">
                <a:latin typeface="Times New Roman" panose="02020603050405020304" pitchFamily="18" charset="0"/>
                <a:cs typeface="Times New Roman" panose="02020603050405020304" pitchFamily="18" charset="0"/>
              </a:rPr>
              <a:t>to</a:t>
            </a:r>
          </a:p>
          <a:p>
            <a:pPr marL="738188" lvl="2" indent="-285750">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State </a:t>
            </a:r>
            <a:r>
              <a:rPr lang="en-US" sz="1600" dirty="0">
                <a:latin typeface="Times New Roman" panose="02020603050405020304" pitchFamily="18" charset="0"/>
                <a:cs typeface="Times New Roman" panose="02020603050405020304" pitchFamily="18" charset="0"/>
              </a:rPr>
              <a:t>if increased rent not paid will terminate </a:t>
            </a:r>
            <a:r>
              <a:rPr lang="en-US" sz="1600" dirty="0" smtClean="0">
                <a:latin typeface="Times New Roman" panose="02020603050405020304" pitchFamily="18" charset="0"/>
                <a:cs typeface="Times New Roman" panose="02020603050405020304" pitchFamily="18" charset="0"/>
              </a:rPr>
              <a:t>tenancy</a:t>
            </a:r>
          </a:p>
          <a:p>
            <a:pPr marL="738188" lvl="2" indent="-285750">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10 </a:t>
            </a:r>
            <a:r>
              <a:rPr lang="en-US" sz="1600" dirty="0">
                <a:latin typeface="Times New Roman" panose="02020603050405020304" pitchFamily="18" charset="0"/>
                <a:cs typeface="Times New Roman" panose="02020603050405020304" pitchFamily="18" charset="0"/>
              </a:rPr>
              <a:t>days to request meeting to discuss </a:t>
            </a:r>
            <a:endParaRPr lang="en-US" sz="1600" dirty="0" smtClean="0">
              <a:latin typeface="Times New Roman" panose="02020603050405020304" pitchFamily="18" charset="0"/>
              <a:cs typeface="Times New Roman" panose="02020603050405020304" pitchFamily="18" charset="0"/>
            </a:endParaRPr>
          </a:p>
          <a:p>
            <a:pPr marL="738188" lvl="2" indent="-285750">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VAWA </a:t>
            </a:r>
            <a:r>
              <a:rPr lang="en-US" sz="1600" dirty="0">
                <a:latin typeface="Times New Roman" panose="02020603050405020304" pitchFamily="18" charset="0"/>
                <a:cs typeface="Times New Roman" panose="02020603050405020304" pitchFamily="18" charset="0"/>
              </a:rPr>
              <a:t>Certification form and Notice of Occupancy Rights (HUD 5380/5382) attached to 1st notice for terminations </a:t>
            </a:r>
            <a:endParaRPr lang="en-US" sz="1600" dirty="0" smtClean="0">
              <a:latin typeface="Times New Roman" panose="02020603050405020304" pitchFamily="18" charset="0"/>
              <a:cs typeface="Times New Roman" panose="02020603050405020304" pitchFamily="18" charset="0"/>
            </a:endParaRPr>
          </a:p>
          <a:p>
            <a:pPr marL="738188" lvl="2" indent="-285750">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Reasonable </a:t>
            </a:r>
            <a:r>
              <a:rPr lang="en-US" sz="1600" dirty="0">
                <a:latin typeface="Times New Roman" panose="02020603050405020304" pitchFamily="18" charset="0"/>
                <a:cs typeface="Times New Roman" panose="02020603050405020304" pitchFamily="18" charset="0"/>
              </a:rPr>
              <a:t>accommodation language is encouraged</a:t>
            </a:r>
          </a:p>
        </p:txBody>
      </p:sp>
      <p:sp>
        <p:nvSpPr>
          <p:cNvPr id="5" name="Rectangle 4"/>
          <p:cNvSpPr/>
          <p:nvPr/>
        </p:nvSpPr>
        <p:spPr>
          <a:xfrm>
            <a:off x="615296" y="336542"/>
            <a:ext cx="6453016"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“Other” Items</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413174553"/>
      </p:ext>
    </p:extLst>
  </p:cSld>
  <p:clrMapOvr>
    <a:masterClrMapping/>
  </p:clrMapOvr>
  <p:transition spd="slow">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667512" y="1374029"/>
            <a:ext cx="6236208" cy="3693319"/>
          </a:xfrm>
          <a:prstGeom prst="rect">
            <a:avLst/>
          </a:prstGeom>
        </p:spPr>
        <p:txBody>
          <a:bodyPr wrap="square">
            <a:spAutoFit/>
          </a:bodyPr>
          <a:lstStyle/>
          <a:p>
            <a:pPr marL="395288" lvl="1" indent="-342900">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List of all evictions in the last 12 months and the reason for </a:t>
            </a:r>
            <a:r>
              <a:rPr lang="en-US" dirty="0" smtClean="0">
                <a:latin typeface="Times New Roman" panose="02020603050405020304" pitchFamily="18" charset="0"/>
                <a:cs typeface="Times New Roman" panose="02020603050405020304" pitchFamily="18" charset="0"/>
              </a:rPr>
              <a:t>eviction</a:t>
            </a:r>
          </a:p>
          <a:p>
            <a:pPr marL="395288" lvl="1" indent="-342900">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Termination files within the last 12 month may be reviewed </a:t>
            </a:r>
            <a:endParaRPr 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Grievance procedures for tenants, including appeal information (both for standard grievances and fair housing violations)</a:t>
            </a:r>
          </a:p>
          <a:p>
            <a:pPr marL="395288" lvl="1"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List of Fair Housing Complaints, if any</a:t>
            </a:r>
          </a:p>
          <a:p>
            <a:pPr marL="395288" lvl="1" indent="-34290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395288" lvl="1" indent="-3429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Written procedures for resolving tenant complaints or concerns</a:t>
            </a:r>
          </a:p>
        </p:txBody>
      </p:sp>
      <p:sp>
        <p:nvSpPr>
          <p:cNvPr id="4" name="Rectangle 3"/>
          <p:cNvSpPr/>
          <p:nvPr/>
        </p:nvSpPr>
        <p:spPr>
          <a:xfrm>
            <a:off x="743312" y="427982"/>
            <a:ext cx="6754768"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“Other” Items</a:t>
            </a:r>
            <a:endParaRPr lang="en-US" sz="3200" dirty="0">
              <a:latin typeface="Baskerville Old Face" panose="020206020805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3553881284"/>
      </p:ext>
    </p:extLst>
  </p:cSld>
  <p:clrMapOvr>
    <a:masterClrMapping/>
  </p:clrMapOvr>
  <p:transition spd="slow">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32">
            <a:extLst>
              <a:ext uri="{FF2B5EF4-FFF2-40B4-BE49-F238E27FC236}">
                <a16:creationId xmlns:a16="http://schemas.microsoft.com/office/drawing/2014/main" id="{5032AF6C-7642-1147-903B-A46C6F236CE4}"/>
              </a:ext>
            </a:extLst>
          </p:cNvPr>
          <p:cNvSpPr>
            <a:spLocks noGrp="1"/>
          </p:cNvSpPr>
          <p:nvPr>
            <p:ph type="sldNum" sz="quarter" idx="4"/>
          </p:nvPr>
        </p:nvSpPr>
        <p:spPr/>
        <p:txBody>
          <a:bodyPr/>
          <a:lstStyle/>
          <a:p>
            <a:fld id="{525A3C56-E491-49B2-93F3-63532DF516BC}" type="slidenum">
              <a:rPr lang="en-US" smtClean="0">
                <a:latin typeface="Arial" panose="020B0604020202020204" pitchFamily="34" charset="0"/>
              </a:rPr>
              <a:pPr/>
              <a:t>55</a:t>
            </a:fld>
            <a:endParaRPr lang="en-US" dirty="0">
              <a:latin typeface="Arial" panose="020B0604020202020204" pitchFamily="34" charset="0"/>
            </a:endParaRPr>
          </a:p>
        </p:txBody>
      </p:sp>
      <p:grpSp>
        <p:nvGrpSpPr>
          <p:cNvPr id="37" name="Group 36"/>
          <p:cNvGrpSpPr/>
          <p:nvPr/>
        </p:nvGrpSpPr>
        <p:grpSpPr>
          <a:xfrm>
            <a:off x="533400" y="1600200"/>
            <a:ext cx="4333055" cy="4091157"/>
            <a:chOff x="533400" y="1487361"/>
            <a:chExt cx="4333055" cy="4091157"/>
          </a:xfrm>
        </p:grpSpPr>
        <p:sp>
          <p:nvSpPr>
            <p:cNvPr id="36" name="Line 8">
              <a:extLst>
                <a:ext uri="{FF2B5EF4-FFF2-40B4-BE49-F238E27FC236}">
                  <a16:creationId xmlns:a16="http://schemas.microsoft.com/office/drawing/2014/main" id="{C3C9C417-BFAA-984E-B7A5-52CE353B1A10}"/>
                </a:ext>
              </a:extLst>
            </p:cNvPr>
            <p:cNvSpPr>
              <a:spLocks noChangeShapeType="1"/>
            </p:cNvSpPr>
            <p:nvPr/>
          </p:nvSpPr>
          <p:spPr bwMode="auto">
            <a:xfrm>
              <a:off x="1484693" y="3576116"/>
              <a:ext cx="1052643" cy="1671391"/>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grpSp>
          <p:nvGrpSpPr>
            <p:cNvPr id="5" name="Group 1">
              <a:extLst>
                <a:ext uri="{FF2B5EF4-FFF2-40B4-BE49-F238E27FC236}">
                  <a16:creationId xmlns:a16="http://schemas.microsoft.com/office/drawing/2014/main" id="{FACC15D2-35BB-A246-B318-4BE088C33EDE}"/>
                </a:ext>
              </a:extLst>
            </p:cNvPr>
            <p:cNvGrpSpPr/>
            <p:nvPr/>
          </p:nvGrpSpPr>
          <p:grpSpPr>
            <a:xfrm>
              <a:off x="1313455" y="1487361"/>
              <a:ext cx="3489818" cy="1876513"/>
              <a:chOff x="3081871" y="1793860"/>
              <a:chExt cx="3452922" cy="1856674"/>
            </a:xfrm>
          </p:grpSpPr>
          <p:sp>
            <p:nvSpPr>
              <p:cNvPr id="23" name="Line 4">
                <a:extLst>
                  <a:ext uri="{FF2B5EF4-FFF2-40B4-BE49-F238E27FC236}">
                    <a16:creationId xmlns:a16="http://schemas.microsoft.com/office/drawing/2014/main" id="{8FC4B405-9827-FE48-91D0-3F19F82F24B9}"/>
                  </a:ext>
                </a:extLst>
              </p:cNvPr>
              <p:cNvSpPr>
                <a:spLocks noChangeShapeType="1"/>
              </p:cNvSpPr>
              <p:nvPr/>
            </p:nvSpPr>
            <p:spPr bwMode="auto">
              <a:xfrm rot="10800000" flipH="1">
                <a:off x="3081871" y="2129434"/>
                <a:ext cx="1354997" cy="1521100"/>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sp>
            <p:nvSpPr>
              <p:cNvPr id="24" name="Oval 11">
                <a:extLst>
                  <a:ext uri="{FF2B5EF4-FFF2-40B4-BE49-F238E27FC236}">
                    <a16:creationId xmlns:a16="http://schemas.microsoft.com/office/drawing/2014/main" id="{3A148D78-74F6-EF4B-A556-9E53D71C2A33}"/>
                  </a:ext>
                </a:extLst>
              </p:cNvPr>
              <p:cNvSpPr>
                <a:spLocks/>
              </p:cNvSpPr>
              <p:nvPr/>
            </p:nvSpPr>
            <p:spPr bwMode="auto">
              <a:xfrm>
                <a:off x="4205852" y="1793860"/>
                <a:ext cx="647828" cy="647828"/>
              </a:xfrm>
              <a:prstGeom prst="ellipse">
                <a:avLst/>
              </a:prstGeom>
              <a:solidFill>
                <a:srgbClr val="E31937"/>
              </a:solidFill>
              <a:ln w="25400">
                <a:noFill/>
                <a:miter lim="800000"/>
                <a:headEnd/>
                <a:tailEnd/>
              </a:ln>
              <a:effectLst>
                <a:outerShdw blurRad="12700" dist="114299" dir="5400000" algn="ctr" rotWithShape="0">
                  <a:schemeClr val="bg2">
                    <a:alpha val="9000"/>
                  </a:schemeClr>
                </a:outerShdw>
              </a:effectLst>
            </p:spPr>
            <p:txBody>
              <a:bodyPr lIns="0" tIns="0" rIns="0" bIns="0" anchor="ctr">
                <a:normAutofit/>
              </a:bodyPr>
              <a:lstStyle/>
              <a:p>
                <a:pPr algn="ctr">
                  <a:defRPr/>
                </a:pPr>
                <a:endParaRPr lang="en-US" dirty="0">
                  <a:solidFill>
                    <a:srgbClr val="FFFFFF"/>
                  </a:solidFill>
                  <a:latin typeface="Arial" panose="020B0604020202020204" pitchFamily="34" charset="0"/>
                  <a:ea typeface="Arial" panose="020B0604020202020204" pitchFamily="34" charset="-128"/>
                  <a:cs typeface="Arial" charset="0"/>
                  <a:sym typeface="Arial" charset="0"/>
                </a:endParaRPr>
              </a:p>
            </p:txBody>
          </p:sp>
          <p:sp>
            <p:nvSpPr>
              <p:cNvPr id="25" name="Line 15">
                <a:extLst>
                  <a:ext uri="{FF2B5EF4-FFF2-40B4-BE49-F238E27FC236}">
                    <a16:creationId xmlns:a16="http://schemas.microsoft.com/office/drawing/2014/main" id="{1331753F-6EB8-8F48-96D0-C042B85BBFDB}"/>
                  </a:ext>
                </a:extLst>
              </p:cNvPr>
              <p:cNvSpPr>
                <a:spLocks noChangeShapeType="1"/>
              </p:cNvSpPr>
              <p:nvPr/>
            </p:nvSpPr>
            <p:spPr bwMode="auto">
              <a:xfrm rot="10800000" flipH="1">
                <a:off x="4862749" y="1905506"/>
                <a:ext cx="1672044" cy="0"/>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grpSp>
        <p:grpSp>
          <p:nvGrpSpPr>
            <p:cNvPr id="6" name="Group 40">
              <a:extLst>
                <a:ext uri="{FF2B5EF4-FFF2-40B4-BE49-F238E27FC236}">
                  <a16:creationId xmlns:a16="http://schemas.microsoft.com/office/drawing/2014/main" id="{3DE00E5B-1C3F-F644-8436-B4D146C328F7}"/>
                </a:ext>
              </a:extLst>
            </p:cNvPr>
            <p:cNvGrpSpPr/>
            <p:nvPr/>
          </p:nvGrpSpPr>
          <p:grpSpPr>
            <a:xfrm>
              <a:off x="1280063" y="2142111"/>
              <a:ext cx="3510533" cy="1255155"/>
              <a:chOff x="3048832" y="2441688"/>
              <a:chExt cx="3473418" cy="1241885"/>
            </a:xfrm>
          </p:grpSpPr>
          <p:sp>
            <p:nvSpPr>
              <p:cNvPr id="20" name="Line 5">
                <a:extLst>
                  <a:ext uri="{FF2B5EF4-FFF2-40B4-BE49-F238E27FC236}">
                    <a16:creationId xmlns:a16="http://schemas.microsoft.com/office/drawing/2014/main" id="{FE520D44-1175-764B-9C38-53C92E2F6D63}"/>
                  </a:ext>
                </a:extLst>
              </p:cNvPr>
              <p:cNvSpPr>
                <a:spLocks noChangeShapeType="1"/>
              </p:cNvSpPr>
              <p:nvPr/>
            </p:nvSpPr>
            <p:spPr bwMode="auto">
              <a:xfrm rot="10800000" flipH="1">
                <a:off x="3048832" y="2857898"/>
                <a:ext cx="1813917" cy="825675"/>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sp>
            <p:nvSpPr>
              <p:cNvPr id="21" name="Oval 12">
                <a:extLst>
                  <a:ext uri="{FF2B5EF4-FFF2-40B4-BE49-F238E27FC236}">
                    <a16:creationId xmlns:a16="http://schemas.microsoft.com/office/drawing/2014/main" id="{25FA2E91-00FD-CF4A-970A-CEE015CCBE97}"/>
                  </a:ext>
                </a:extLst>
              </p:cNvPr>
              <p:cNvSpPr>
                <a:spLocks/>
              </p:cNvSpPr>
              <p:nvPr/>
            </p:nvSpPr>
            <p:spPr bwMode="auto">
              <a:xfrm>
                <a:off x="4608877" y="2441688"/>
                <a:ext cx="647828" cy="647828"/>
              </a:xfrm>
              <a:prstGeom prst="ellipse">
                <a:avLst/>
              </a:prstGeom>
              <a:solidFill>
                <a:srgbClr val="991F3D"/>
              </a:solidFill>
              <a:ln w="25400">
                <a:noFill/>
                <a:miter lim="800000"/>
                <a:headEnd/>
                <a:tailEnd/>
              </a:ln>
              <a:effectLst>
                <a:outerShdw blurRad="12700" dist="114299" dir="5400000" algn="ctr" rotWithShape="0">
                  <a:schemeClr val="bg2">
                    <a:alpha val="9000"/>
                  </a:schemeClr>
                </a:outerShdw>
              </a:effectLst>
            </p:spPr>
            <p:txBody>
              <a:bodyPr lIns="0" tIns="0" rIns="0" bIns="0" anchor="ctr">
                <a:normAutofit/>
              </a:bodyPr>
              <a:lstStyle/>
              <a:p>
                <a:pPr algn="ctr">
                  <a:defRPr/>
                </a:pPr>
                <a:endParaRPr lang="en-US" dirty="0">
                  <a:solidFill>
                    <a:srgbClr val="FFFFFF"/>
                  </a:solidFill>
                  <a:latin typeface="Arial" panose="020B0604020202020204" pitchFamily="34" charset="0"/>
                  <a:ea typeface="Arial" panose="020B0604020202020204" pitchFamily="34" charset="-128"/>
                  <a:cs typeface="Arial" charset="0"/>
                  <a:sym typeface="Arial" charset="0"/>
                </a:endParaRPr>
              </a:p>
            </p:txBody>
          </p:sp>
          <p:sp>
            <p:nvSpPr>
              <p:cNvPr id="22" name="Line 16">
                <a:extLst>
                  <a:ext uri="{FF2B5EF4-FFF2-40B4-BE49-F238E27FC236}">
                    <a16:creationId xmlns:a16="http://schemas.microsoft.com/office/drawing/2014/main" id="{77DC1AB5-E57C-5941-BD16-7D94E3F352B6}"/>
                  </a:ext>
                </a:extLst>
              </p:cNvPr>
              <p:cNvSpPr>
                <a:spLocks noChangeShapeType="1"/>
              </p:cNvSpPr>
              <p:nvPr/>
            </p:nvSpPr>
            <p:spPr bwMode="auto">
              <a:xfrm rot="10800000" flipH="1">
                <a:off x="5311459" y="2746213"/>
                <a:ext cx="1210791" cy="4535"/>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grpSp>
        <p:grpSp>
          <p:nvGrpSpPr>
            <p:cNvPr id="7" name="Group 42">
              <a:extLst>
                <a:ext uri="{FF2B5EF4-FFF2-40B4-BE49-F238E27FC236}">
                  <a16:creationId xmlns:a16="http://schemas.microsoft.com/office/drawing/2014/main" id="{1983DA3C-4C74-3A48-8DA2-0B7E68444FD1}"/>
                </a:ext>
              </a:extLst>
            </p:cNvPr>
            <p:cNvGrpSpPr/>
            <p:nvPr/>
          </p:nvGrpSpPr>
          <p:grpSpPr>
            <a:xfrm>
              <a:off x="1326222" y="3403815"/>
              <a:ext cx="3540233" cy="871722"/>
              <a:chOff x="3094503" y="3690052"/>
              <a:chExt cx="3502804" cy="862506"/>
            </a:xfrm>
          </p:grpSpPr>
          <p:sp>
            <p:nvSpPr>
              <p:cNvPr id="17" name="Line 7">
                <a:extLst>
                  <a:ext uri="{FF2B5EF4-FFF2-40B4-BE49-F238E27FC236}">
                    <a16:creationId xmlns:a16="http://schemas.microsoft.com/office/drawing/2014/main" id="{C0D59F81-D4A8-B749-9456-3B1D950C9B07}"/>
                  </a:ext>
                </a:extLst>
              </p:cNvPr>
              <p:cNvSpPr>
                <a:spLocks noChangeShapeType="1"/>
              </p:cNvSpPr>
              <p:nvPr/>
            </p:nvSpPr>
            <p:spPr bwMode="auto">
              <a:xfrm>
                <a:off x="3094503" y="3690052"/>
                <a:ext cx="2063278" cy="550277"/>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sp>
            <p:nvSpPr>
              <p:cNvPr id="18" name="Oval 15">
                <a:extLst>
                  <a:ext uri="{FF2B5EF4-FFF2-40B4-BE49-F238E27FC236}">
                    <a16:creationId xmlns:a16="http://schemas.microsoft.com/office/drawing/2014/main" id="{E9ECF1C6-621F-4F4E-B25A-A099E0510C37}"/>
                  </a:ext>
                </a:extLst>
              </p:cNvPr>
              <p:cNvSpPr>
                <a:spLocks/>
              </p:cNvSpPr>
              <p:nvPr/>
            </p:nvSpPr>
            <p:spPr bwMode="auto">
              <a:xfrm>
                <a:off x="4801204" y="3904730"/>
                <a:ext cx="647828" cy="647828"/>
              </a:xfrm>
              <a:prstGeom prst="ellipse">
                <a:avLst/>
              </a:prstGeom>
              <a:solidFill>
                <a:srgbClr val="A1C4D0"/>
              </a:solidFill>
              <a:ln w="25400">
                <a:noFill/>
                <a:miter lim="800000"/>
                <a:headEnd/>
                <a:tailEnd/>
              </a:ln>
              <a:effectLst>
                <a:outerShdw blurRad="12700" dist="114299" dir="5400000" algn="ctr" rotWithShape="0">
                  <a:schemeClr val="bg2">
                    <a:alpha val="9000"/>
                  </a:schemeClr>
                </a:outerShdw>
              </a:effectLst>
            </p:spPr>
            <p:txBody>
              <a:bodyPr lIns="0" tIns="0" rIns="0" bIns="0" anchor="ctr">
                <a:normAutofit/>
              </a:bodyPr>
              <a:lstStyle/>
              <a:p>
                <a:pPr algn="ctr">
                  <a:defRPr/>
                </a:pPr>
                <a:endParaRPr lang="en-US" dirty="0">
                  <a:solidFill>
                    <a:srgbClr val="FFFFFF"/>
                  </a:solidFill>
                  <a:latin typeface="Arial" panose="020B0604020202020204" pitchFamily="34" charset="0"/>
                  <a:ea typeface="Arial" panose="020B0604020202020204" pitchFamily="34" charset="-128"/>
                  <a:cs typeface="Arial" charset="0"/>
                  <a:sym typeface="Arial" charset="0"/>
                </a:endParaRPr>
              </a:p>
            </p:txBody>
          </p:sp>
          <p:sp>
            <p:nvSpPr>
              <p:cNvPr id="19" name="Line 17">
                <a:extLst>
                  <a:ext uri="{FF2B5EF4-FFF2-40B4-BE49-F238E27FC236}">
                    <a16:creationId xmlns:a16="http://schemas.microsoft.com/office/drawing/2014/main" id="{E40CCBB5-D1D1-CF42-ADB4-F08C0DF42AD9}"/>
                  </a:ext>
                </a:extLst>
              </p:cNvPr>
              <p:cNvSpPr>
                <a:spLocks noChangeShapeType="1"/>
              </p:cNvSpPr>
              <p:nvPr/>
            </p:nvSpPr>
            <p:spPr bwMode="auto">
              <a:xfrm rot="10800000" flipH="1">
                <a:off x="5430569" y="4256537"/>
                <a:ext cx="1166738" cy="648"/>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grpSp>
        <p:grpSp>
          <p:nvGrpSpPr>
            <p:cNvPr id="8" name="Group 43">
              <a:extLst>
                <a:ext uri="{FF2B5EF4-FFF2-40B4-BE49-F238E27FC236}">
                  <a16:creationId xmlns:a16="http://schemas.microsoft.com/office/drawing/2014/main" id="{FC73FAA7-6083-304A-95FF-C59D7763D9A9}"/>
                </a:ext>
              </a:extLst>
            </p:cNvPr>
            <p:cNvGrpSpPr/>
            <p:nvPr/>
          </p:nvGrpSpPr>
          <p:grpSpPr>
            <a:xfrm>
              <a:off x="1315418" y="3401849"/>
              <a:ext cx="3490473" cy="1580277"/>
              <a:chOff x="3083813" y="3688108"/>
              <a:chExt cx="3453570" cy="1563570"/>
            </a:xfrm>
          </p:grpSpPr>
          <p:sp>
            <p:nvSpPr>
              <p:cNvPr id="14" name="Line 8">
                <a:extLst>
                  <a:ext uri="{FF2B5EF4-FFF2-40B4-BE49-F238E27FC236}">
                    <a16:creationId xmlns:a16="http://schemas.microsoft.com/office/drawing/2014/main" id="{C3C9C417-BFAA-984E-B7A5-52CE353B1A10}"/>
                  </a:ext>
                </a:extLst>
              </p:cNvPr>
              <p:cNvSpPr>
                <a:spLocks noChangeShapeType="1"/>
              </p:cNvSpPr>
              <p:nvPr/>
            </p:nvSpPr>
            <p:spPr bwMode="auto">
              <a:xfrm>
                <a:off x="3083813" y="3688108"/>
                <a:ext cx="1617355" cy="1250863"/>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sp>
            <p:nvSpPr>
              <p:cNvPr id="15" name="Oval 14">
                <a:extLst>
                  <a:ext uri="{FF2B5EF4-FFF2-40B4-BE49-F238E27FC236}">
                    <a16:creationId xmlns:a16="http://schemas.microsoft.com/office/drawing/2014/main" id="{ACB2B8EE-6038-C04E-868A-2F80CDFE0170}"/>
                  </a:ext>
                </a:extLst>
              </p:cNvPr>
              <p:cNvSpPr>
                <a:spLocks/>
              </p:cNvSpPr>
              <p:nvPr/>
            </p:nvSpPr>
            <p:spPr bwMode="auto">
              <a:xfrm>
                <a:off x="4487493" y="4603850"/>
                <a:ext cx="647828" cy="647828"/>
              </a:xfrm>
              <a:prstGeom prst="ellipse">
                <a:avLst/>
              </a:prstGeom>
              <a:solidFill>
                <a:schemeClr val="accent5"/>
              </a:solidFill>
              <a:ln w="25400">
                <a:noFill/>
                <a:miter lim="800000"/>
                <a:headEnd/>
                <a:tailEnd/>
              </a:ln>
              <a:effectLst>
                <a:outerShdw blurRad="12700" dist="114299" dir="5400000" algn="ctr" rotWithShape="0">
                  <a:schemeClr val="bg2">
                    <a:alpha val="9000"/>
                  </a:schemeClr>
                </a:outerShdw>
              </a:effectLst>
            </p:spPr>
            <p:txBody>
              <a:bodyPr lIns="0" tIns="0" rIns="0" bIns="0" anchor="ctr">
                <a:normAutofit/>
              </a:bodyPr>
              <a:lstStyle/>
              <a:p>
                <a:pPr algn="ctr">
                  <a:defRPr/>
                </a:pPr>
                <a:endParaRPr lang="en-US" dirty="0">
                  <a:solidFill>
                    <a:srgbClr val="FFFFFF"/>
                  </a:solidFill>
                  <a:latin typeface="Arial" panose="020B0604020202020204" pitchFamily="34" charset="0"/>
                  <a:ea typeface="Arial" panose="020B0604020202020204" pitchFamily="34" charset="-128"/>
                  <a:cs typeface="Arial" charset="0"/>
                  <a:sym typeface="Arial" charset="0"/>
                </a:endParaRPr>
              </a:p>
            </p:txBody>
          </p:sp>
          <p:sp>
            <p:nvSpPr>
              <p:cNvPr id="16" name="Line 18">
                <a:extLst>
                  <a:ext uri="{FF2B5EF4-FFF2-40B4-BE49-F238E27FC236}">
                    <a16:creationId xmlns:a16="http://schemas.microsoft.com/office/drawing/2014/main" id="{1F094435-1991-AC41-8C49-53D44A45FBED}"/>
                  </a:ext>
                </a:extLst>
              </p:cNvPr>
              <p:cNvSpPr>
                <a:spLocks noChangeShapeType="1"/>
              </p:cNvSpPr>
              <p:nvPr/>
            </p:nvSpPr>
            <p:spPr bwMode="auto">
              <a:xfrm rot="10800000" flipH="1" flipV="1">
                <a:off x="5101876" y="4910907"/>
                <a:ext cx="1435507" cy="24800"/>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grpSp>
        <p:grpSp>
          <p:nvGrpSpPr>
            <p:cNvPr id="9" name="Group 41">
              <a:extLst>
                <a:ext uri="{FF2B5EF4-FFF2-40B4-BE49-F238E27FC236}">
                  <a16:creationId xmlns:a16="http://schemas.microsoft.com/office/drawing/2014/main" id="{EFFD7476-1AEC-B94D-8162-B36E5C77766D}"/>
                </a:ext>
              </a:extLst>
            </p:cNvPr>
            <p:cNvGrpSpPr/>
            <p:nvPr/>
          </p:nvGrpSpPr>
          <p:grpSpPr>
            <a:xfrm>
              <a:off x="1304942" y="2844253"/>
              <a:ext cx="3485653" cy="654750"/>
              <a:chOff x="3073448" y="3136406"/>
              <a:chExt cx="3448801" cy="647828"/>
            </a:xfrm>
          </p:grpSpPr>
          <p:sp>
            <p:nvSpPr>
              <p:cNvPr id="11" name="Line 6">
                <a:extLst>
                  <a:ext uri="{FF2B5EF4-FFF2-40B4-BE49-F238E27FC236}">
                    <a16:creationId xmlns:a16="http://schemas.microsoft.com/office/drawing/2014/main" id="{CD5841C5-2F6A-514A-8E17-9973C1812B7B}"/>
                  </a:ext>
                </a:extLst>
              </p:cNvPr>
              <p:cNvSpPr>
                <a:spLocks noChangeShapeType="1"/>
              </p:cNvSpPr>
              <p:nvPr/>
            </p:nvSpPr>
            <p:spPr bwMode="auto">
              <a:xfrm rot="10800000" flipH="1">
                <a:off x="3073448" y="3505725"/>
                <a:ext cx="2028428" cy="190805"/>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sp>
            <p:nvSpPr>
              <p:cNvPr id="12" name="Oval 13">
                <a:extLst>
                  <a:ext uri="{FF2B5EF4-FFF2-40B4-BE49-F238E27FC236}">
                    <a16:creationId xmlns:a16="http://schemas.microsoft.com/office/drawing/2014/main" id="{633BA0EA-D147-DB41-976E-5362E70FE698}"/>
                  </a:ext>
                </a:extLst>
              </p:cNvPr>
              <p:cNvSpPr>
                <a:spLocks/>
              </p:cNvSpPr>
              <p:nvPr/>
            </p:nvSpPr>
            <p:spPr bwMode="auto">
              <a:xfrm>
                <a:off x="4852839" y="3136406"/>
                <a:ext cx="647828" cy="647828"/>
              </a:xfrm>
              <a:prstGeom prst="ellipse">
                <a:avLst/>
              </a:prstGeom>
              <a:solidFill>
                <a:schemeClr val="accent3"/>
              </a:solidFill>
              <a:ln w="25400">
                <a:noFill/>
                <a:miter lim="800000"/>
                <a:headEnd/>
                <a:tailEnd/>
              </a:ln>
              <a:effectLst>
                <a:outerShdw blurRad="12700" dist="114299" dir="5400000" algn="ctr" rotWithShape="0">
                  <a:schemeClr val="bg2">
                    <a:alpha val="9000"/>
                  </a:schemeClr>
                </a:outerShdw>
              </a:effectLst>
            </p:spPr>
            <p:txBody>
              <a:bodyPr lIns="0" tIns="0" rIns="0" bIns="0" anchor="ctr">
                <a:normAutofit/>
              </a:bodyPr>
              <a:lstStyle/>
              <a:p>
                <a:pPr algn="ctr">
                  <a:defRPr/>
                </a:pPr>
                <a:endParaRPr lang="en-US" dirty="0">
                  <a:solidFill>
                    <a:srgbClr val="FFFFFF"/>
                  </a:solidFill>
                  <a:latin typeface="Arial" panose="020B0604020202020204" pitchFamily="34" charset="0"/>
                  <a:ea typeface="Arial" panose="020B0604020202020204" pitchFamily="34" charset="-128"/>
                  <a:cs typeface="Arial" charset="0"/>
                  <a:sym typeface="Arial" charset="0"/>
                </a:endParaRPr>
              </a:p>
            </p:txBody>
          </p:sp>
          <p:sp>
            <p:nvSpPr>
              <p:cNvPr id="13" name="Line 19">
                <a:extLst>
                  <a:ext uri="{FF2B5EF4-FFF2-40B4-BE49-F238E27FC236}">
                    <a16:creationId xmlns:a16="http://schemas.microsoft.com/office/drawing/2014/main" id="{BE6D58BC-E905-F143-8EEE-ABE67387ED09}"/>
                  </a:ext>
                </a:extLst>
              </p:cNvPr>
              <p:cNvSpPr>
                <a:spLocks noChangeShapeType="1"/>
              </p:cNvSpPr>
              <p:nvPr/>
            </p:nvSpPr>
            <p:spPr bwMode="auto">
              <a:xfrm>
                <a:off x="5542085" y="3460320"/>
                <a:ext cx="980164" cy="0"/>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grpSp>
        <p:sp>
          <p:nvSpPr>
            <p:cNvPr id="10" name="Oval 16">
              <a:extLst>
                <a:ext uri="{FF2B5EF4-FFF2-40B4-BE49-F238E27FC236}">
                  <a16:creationId xmlns:a16="http://schemas.microsoft.com/office/drawing/2014/main" id="{B191FE41-E768-2744-8525-61CFCEAC3309}"/>
                </a:ext>
              </a:extLst>
            </p:cNvPr>
            <p:cNvSpPr>
              <a:spLocks/>
            </p:cNvSpPr>
            <p:nvPr/>
          </p:nvSpPr>
          <p:spPr bwMode="auto">
            <a:xfrm>
              <a:off x="533400" y="2593619"/>
              <a:ext cx="1828800" cy="1555713"/>
            </a:xfrm>
            <a:prstGeom prst="ellipse">
              <a:avLst/>
            </a:prstGeom>
            <a:solidFill>
              <a:srgbClr val="E4E8EB"/>
            </a:solidFill>
            <a:ln w="12700">
              <a:noFill/>
              <a:prstDash val="dash"/>
              <a:miter lim="800000"/>
              <a:headEnd/>
              <a:tailEnd/>
            </a:ln>
            <a:effectLst>
              <a:outerShdw blurRad="12700" dist="114299" dir="5400000" algn="ctr" rotWithShape="0">
                <a:schemeClr val="bg2">
                  <a:alpha val="9000"/>
                </a:schemeClr>
              </a:outerShdw>
            </a:effectLst>
          </p:spPr>
          <p:txBody>
            <a:bodyPr lIns="0" tIns="0" rIns="0" bIns="0" anchor="ctr">
              <a:normAutofit/>
            </a:bodyPr>
            <a:lstStyle/>
            <a:p>
              <a:pPr algn="ctr">
                <a:defRPr/>
              </a:pPr>
              <a:r>
                <a:rPr lang="en-US" sz="2400" b="1" dirty="0">
                  <a:solidFill>
                    <a:srgbClr val="C00000"/>
                  </a:solidFill>
                  <a:latin typeface="Baskerville Old Face" panose="02020602080505020303" pitchFamily="18" charset="0"/>
                  <a:cs typeface="Arial" pitchFamily="34" charset="0"/>
                </a:rPr>
                <a:t>Items to Display</a:t>
              </a:r>
              <a:endParaRPr lang="en-US" sz="2400" b="1" dirty="0"/>
            </a:p>
          </p:txBody>
        </p:sp>
        <p:sp>
          <p:nvSpPr>
            <p:cNvPr id="32" name="Oval 11">
              <a:extLst>
                <a:ext uri="{FF2B5EF4-FFF2-40B4-BE49-F238E27FC236}">
                  <a16:creationId xmlns:a16="http://schemas.microsoft.com/office/drawing/2014/main" id="{3A148D78-74F6-EF4B-A556-9E53D71C2A33}"/>
                </a:ext>
              </a:extLst>
            </p:cNvPr>
            <p:cNvSpPr>
              <a:spLocks/>
            </p:cNvSpPr>
            <p:nvPr/>
          </p:nvSpPr>
          <p:spPr bwMode="auto">
            <a:xfrm>
              <a:off x="2215964" y="4923768"/>
              <a:ext cx="654750" cy="654750"/>
            </a:xfrm>
            <a:prstGeom prst="ellipse">
              <a:avLst/>
            </a:prstGeom>
            <a:solidFill>
              <a:srgbClr val="E31937"/>
            </a:solidFill>
            <a:ln w="25400">
              <a:noFill/>
              <a:miter lim="800000"/>
              <a:headEnd/>
              <a:tailEnd/>
            </a:ln>
            <a:effectLst>
              <a:outerShdw blurRad="12700" dist="114299" dir="5400000" algn="ctr" rotWithShape="0">
                <a:schemeClr val="bg2">
                  <a:alpha val="9000"/>
                </a:schemeClr>
              </a:outerShdw>
            </a:effectLst>
          </p:spPr>
          <p:txBody>
            <a:bodyPr lIns="0" tIns="0" rIns="0" bIns="0" anchor="ctr">
              <a:normAutofit/>
            </a:bodyPr>
            <a:lstStyle/>
            <a:p>
              <a:pPr algn="ctr">
                <a:defRPr/>
              </a:pPr>
              <a:endParaRPr lang="en-US" dirty="0">
                <a:solidFill>
                  <a:srgbClr val="FFFFFF"/>
                </a:solidFill>
                <a:latin typeface="Arial" panose="020B0604020202020204" pitchFamily="34" charset="0"/>
                <a:ea typeface="Arial" panose="020B0604020202020204" pitchFamily="34" charset="-128"/>
                <a:cs typeface="Arial" charset="0"/>
                <a:sym typeface="Arial" charset="0"/>
              </a:endParaRPr>
            </a:p>
          </p:txBody>
        </p:sp>
        <p:sp>
          <p:nvSpPr>
            <p:cNvPr id="35" name="Line 18">
              <a:extLst>
                <a:ext uri="{FF2B5EF4-FFF2-40B4-BE49-F238E27FC236}">
                  <a16:creationId xmlns:a16="http://schemas.microsoft.com/office/drawing/2014/main" id="{1F094435-1991-AC41-8C49-53D44A45FBED}"/>
                </a:ext>
              </a:extLst>
            </p:cNvPr>
            <p:cNvSpPr>
              <a:spLocks noChangeShapeType="1"/>
            </p:cNvSpPr>
            <p:nvPr/>
          </p:nvSpPr>
          <p:spPr bwMode="auto">
            <a:xfrm rot="10800000" flipH="1">
              <a:off x="3041900" y="5431776"/>
              <a:ext cx="1754731" cy="655"/>
            </a:xfrm>
            <a:prstGeom prst="line">
              <a:avLst/>
            </a:prstGeom>
            <a:noFill/>
            <a:ln w="12700">
              <a:solidFill>
                <a:srgbClr val="737B80"/>
              </a:solidFill>
              <a:prstDash val="dash"/>
              <a:miter lim="800000"/>
              <a:headEnd/>
              <a:tailEnd/>
            </a:ln>
            <a:extLst>
              <a:ext uri="{909E8E84-426E-40DD-AFC4-6F175D3DCCD1}">
                <a14:hiddenFill xmlns:a14="http://schemas.microsoft.com/office/drawing/2010/main">
                  <a:noFill/>
                </a14:hiddenFill>
              </a:ext>
            </a:extLst>
          </p:spPr>
          <p:txBody>
            <a:bodyPr lIns="0" tIns="0" rIns="0" bIns="0">
              <a:normAutofit fontScale="25000" lnSpcReduction="20000"/>
            </a:bodyPr>
            <a:lstStyle/>
            <a:p>
              <a:endParaRPr lang="en-US" dirty="0">
                <a:latin typeface="Arial" panose="020B0604020202020204" pitchFamily="34" charset="0"/>
              </a:endParaRPr>
            </a:p>
          </p:txBody>
        </p:sp>
      </p:grpSp>
      <p:sp>
        <p:nvSpPr>
          <p:cNvPr id="3" name="Title 2"/>
          <p:cNvSpPr>
            <a:spLocks noGrp="1"/>
          </p:cNvSpPr>
          <p:nvPr>
            <p:ph type="title"/>
          </p:nvPr>
        </p:nvSpPr>
        <p:spPr>
          <a:xfrm>
            <a:off x="331266" y="459849"/>
            <a:ext cx="8143316" cy="936625"/>
          </a:xfrm>
          <a:solidFill>
            <a:schemeClr val="tx2"/>
          </a:solidFill>
        </p:spPr>
        <p:txBody>
          <a:bodyPr>
            <a:noAutofit/>
          </a:bodyPr>
          <a:lstStyle/>
          <a:p>
            <a:r>
              <a:rPr lang="en-US" b="1" dirty="0">
                <a:solidFill>
                  <a:srgbClr val="002060"/>
                </a:solidFill>
                <a:latin typeface="Baskerville Old Face" panose="02020602080505020303" pitchFamily="18" charset="0"/>
                <a:cs typeface="Arial" panose="020B0604020202020204" pitchFamily="34" charset="0"/>
              </a:rPr>
              <a:t>What do we look for during an MOR </a:t>
            </a:r>
            <a:r>
              <a:rPr lang="en-US" b="1" dirty="0" smtClean="0">
                <a:solidFill>
                  <a:srgbClr val="002060"/>
                </a:solidFill>
                <a:latin typeface="Baskerville Old Face" panose="02020602080505020303" pitchFamily="18" charset="0"/>
                <a:cs typeface="Arial" panose="020B0604020202020204" pitchFamily="34" charset="0"/>
              </a:rPr>
              <a:t/>
            </a:r>
            <a:br>
              <a:rPr lang="en-US" b="1" dirty="0" smtClean="0">
                <a:solidFill>
                  <a:srgbClr val="002060"/>
                </a:solidFill>
                <a:latin typeface="Baskerville Old Face" panose="02020602080505020303" pitchFamily="18" charset="0"/>
                <a:cs typeface="Arial" panose="020B0604020202020204" pitchFamily="34" charset="0"/>
              </a:rPr>
            </a:br>
            <a:r>
              <a:rPr lang="en-US" b="1" dirty="0" smtClean="0">
                <a:solidFill>
                  <a:srgbClr val="002060"/>
                </a:solidFill>
                <a:latin typeface="Baskerville Old Face" panose="02020602080505020303" pitchFamily="18" charset="0"/>
                <a:cs typeface="Arial" panose="020B0604020202020204" pitchFamily="34" charset="0"/>
              </a:rPr>
              <a:t>in </a:t>
            </a:r>
            <a:r>
              <a:rPr lang="en-US" b="1" dirty="0">
                <a:solidFill>
                  <a:srgbClr val="002060"/>
                </a:solidFill>
                <a:latin typeface="Baskerville Old Face" panose="02020602080505020303" pitchFamily="18" charset="0"/>
                <a:cs typeface="Arial" panose="020B0604020202020204" pitchFamily="34" charset="0"/>
              </a:rPr>
              <a:t>an area that is easily accessible to the tenants?</a:t>
            </a:r>
            <a:br>
              <a:rPr lang="en-US" b="1" dirty="0">
                <a:solidFill>
                  <a:srgbClr val="002060"/>
                </a:solidFill>
                <a:latin typeface="Baskerville Old Face" panose="02020602080505020303" pitchFamily="18" charset="0"/>
                <a:cs typeface="Arial" panose="020B0604020202020204" pitchFamily="34" charset="0"/>
              </a:rPr>
            </a:br>
            <a:endParaRPr lang="en-US" dirty="0">
              <a:solidFill>
                <a:srgbClr val="002060"/>
              </a:solidFill>
              <a:latin typeface="Baskerville Old Face" panose="02020602080505020303" pitchFamily="18" charset="0"/>
            </a:endParaRPr>
          </a:p>
        </p:txBody>
      </p:sp>
      <p:sp>
        <p:nvSpPr>
          <p:cNvPr id="4" name="Rectangle 3"/>
          <p:cNvSpPr/>
          <p:nvPr/>
        </p:nvSpPr>
        <p:spPr>
          <a:xfrm>
            <a:off x="4866455" y="1570028"/>
            <a:ext cx="2611612" cy="369332"/>
          </a:xfrm>
          <a:prstGeom prst="rect">
            <a:avLst/>
          </a:prstGeom>
        </p:spPr>
        <p:txBody>
          <a:bodyPr wrap="none">
            <a:spAutoFit/>
          </a:bodyPr>
          <a:lstStyle/>
          <a:p>
            <a:pPr>
              <a:buFont typeface="Arial" panose="020B0604020202020204" pitchFamily="34" charset="0"/>
              <a:buChar char="•"/>
              <a:defRPr/>
            </a:pPr>
            <a:r>
              <a:rPr lang="en-US" dirty="0">
                <a:cs typeface="Arial" panose="020B0604020202020204" pitchFamily="34" charset="0"/>
              </a:rPr>
              <a:t>Current Rent Schedule</a:t>
            </a:r>
          </a:p>
        </p:txBody>
      </p:sp>
      <p:sp>
        <p:nvSpPr>
          <p:cNvPr id="39" name="Rectangle 38"/>
          <p:cNvSpPr/>
          <p:nvPr/>
        </p:nvSpPr>
        <p:spPr>
          <a:xfrm>
            <a:off x="4866455" y="2388979"/>
            <a:ext cx="1893532" cy="369332"/>
          </a:xfrm>
          <a:prstGeom prst="rect">
            <a:avLst/>
          </a:prstGeom>
        </p:spPr>
        <p:txBody>
          <a:bodyPr wrap="none">
            <a:spAutoFit/>
          </a:bodyPr>
          <a:lstStyle/>
          <a:p>
            <a:pPr>
              <a:buFont typeface="Arial" panose="020B0604020202020204" pitchFamily="34" charset="0"/>
              <a:buChar char="•"/>
              <a:defRPr/>
            </a:pPr>
            <a:r>
              <a:rPr lang="en-US" dirty="0">
                <a:cs typeface="Arial" panose="020B0604020202020204" pitchFamily="34" charset="0"/>
              </a:rPr>
              <a:t>Current AFHMP</a:t>
            </a:r>
          </a:p>
        </p:txBody>
      </p:sp>
      <p:sp>
        <p:nvSpPr>
          <p:cNvPr id="40" name="Rectangle 39"/>
          <p:cNvSpPr/>
          <p:nvPr/>
        </p:nvSpPr>
        <p:spPr>
          <a:xfrm>
            <a:off x="4790595" y="3058363"/>
            <a:ext cx="4572000" cy="646331"/>
          </a:xfrm>
          <a:prstGeom prst="rect">
            <a:avLst/>
          </a:prstGeom>
        </p:spPr>
        <p:txBody>
          <a:bodyPr>
            <a:spAutoFit/>
          </a:bodyPr>
          <a:lstStyle/>
          <a:p>
            <a:pPr>
              <a:buFont typeface="Arial" panose="020B0604020202020204" pitchFamily="34" charset="0"/>
              <a:buChar char="•"/>
              <a:defRPr/>
            </a:pPr>
            <a:r>
              <a:rPr lang="en-US" dirty="0">
                <a:cs typeface="Arial" panose="020B0604020202020204" pitchFamily="34" charset="0"/>
              </a:rPr>
              <a:t>Current Section 8 Income Limits </a:t>
            </a:r>
            <a:endParaRPr lang="en-US" dirty="0" smtClean="0">
              <a:cs typeface="Arial" panose="020B0604020202020204" pitchFamily="34" charset="0"/>
            </a:endParaRPr>
          </a:p>
          <a:p>
            <a:pPr>
              <a:defRPr/>
            </a:pPr>
            <a:r>
              <a:rPr lang="en-US" dirty="0">
                <a:cs typeface="Arial" panose="020B0604020202020204" pitchFamily="34" charset="0"/>
              </a:rPr>
              <a:t> </a:t>
            </a:r>
            <a:r>
              <a:rPr lang="en-US" dirty="0" smtClean="0">
                <a:cs typeface="Arial" panose="020B0604020202020204" pitchFamily="34" charset="0"/>
              </a:rPr>
              <a:t> for </a:t>
            </a:r>
            <a:r>
              <a:rPr lang="en-US" dirty="0">
                <a:cs typeface="Arial" panose="020B0604020202020204" pitchFamily="34" charset="0"/>
              </a:rPr>
              <a:t>the property</a:t>
            </a:r>
          </a:p>
        </p:txBody>
      </p:sp>
      <p:sp>
        <p:nvSpPr>
          <p:cNvPr id="41" name="Rectangle 40"/>
          <p:cNvSpPr/>
          <p:nvPr/>
        </p:nvSpPr>
        <p:spPr>
          <a:xfrm>
            <a:off x="4787209" y="3888145"/>
            <a:ext cx="2496261" cy="369332"/>
          </a:xfrm>
          <a:prstGeom prst="rect">
            <a:avLst/>
          </a:prstGeom>
        </p:spPr>
        <p:txBody>
          <a:bodyPr wrap="none">
            <a:spAutoFit/>
          </a:bodyPr>
          <a:lstStyle/>
          <a:p>
            <a:pPr>
              <a:buFont typeface="Arial" panose="020B0604020202020204" pitchFamily="34" charset="0"/>
              <a:buChar char="•"/>
              <a:defRPr/>
            </a:pPr>
            <a:r>
              <a:rPr lang="en-US" dirty="0">
                <a:cs typeface="Arial" panose="020B0604020202020204" pitchFamily="34" charset="0"/>
              </a:rPr>
              <a:t>Tenant Selection Plan</a:t>
            </a:r>
          </a:p>
        </p:txBody>
      </p:sp>
      <p:sp>
        <p:nvSpPr>
          <p:cNvPr id="43" name="Rectangle 42"/>
          <p:cNvSpPr/>
          <p:nvPr/>
        </p:nvSpPr>
        <p:spPr>
          <a:xfrm>
            <a:off x="4867298" y="5344596"/>
            <a:ext cx="2509020" cy="369332"/>
          </a:xfrm>
          <a:prstGeom prst="rect">
            <a:avLst/>
          </a:prstGeom>
        </p:spPr>
        <p:txBody>
          <a:bodyPr wrap="none">
            <a:spAutoFit/>
          </a:bodyPr>
          <a:lstStyle/>
          <a:p>
            <a:pPr>
              <a:buFont typeface="Arial" panose="020B0604020202020204" pitchFamily="34" charset="0"/>
              <a:buChar char="•"/>
              <a:defRPr/>
            </a:pPr>
            <a:r>
              <a:rPr lang="en-US" dirty="0">
                <a:cs typeface="Arial" panose="020B0604020202020204" pitchFamily="34" charset="0"/>
              </a:rPr>
              <a:t>Rent Collection Policy</a:t>
            </a:r>
          </a:p>
        </p:txBody>
      </p:sp>
      <p:sp>
        <p:nvSpPr>
          <p:cNvPr id="44" name="Rectangle 43"/>
          <p:cNvSpPr/>
          <p:nvPr/>
        </p:nvSpPr>
        <p:spPr>
          <a:xfrm>
            <a:off x="142874" y="5991910"/>
            <a:ext cx="5064851" cy="646331"/>
          </a:xfrm>
          <a:prstGeom prst="rect">
            <a:avLst/>
          </a:prstGeom>
        </p:spPr>
        <p:txBody>
          <a:bodyPr wrap="square">
            <a:spAutoFit/>
          </a:bodyPr>
          <a:lstStyle/>
          <a:p>
            <a:pPr marL="0" indent="0">
              <a:buNone/>
              <a:defRPr/>
            </a:pPr>
            <a:r>
              <a:rPr lang="en-US" dirty="0">
                <a:cs typeface="Arial" panose="020B0604020202020204" pitchFamily="34" charset="0"/>
              </a:rPr>
              <a:t>**This is NOT an all inclusive list of things that can be displayed**</a:t>
            </a:r>
          </a:p>
        </p:txBody>
      </p:sp>
      <p:sp>
        <p:nvSpPr>
          <p:cNvPr id="45" name="Rectangle 44"/>
          <p:cNvSpPr/>
          <p:nvPr/>
        </p:nvSpPr>
        <p:spPr>
          <a:xfrm>
            <a:off x="4833188" y="4591931"/>
            <a:ext cx="3201517" cy="369332"/>
          </a:xfrm>
          <a:prstGeom prst="rect">
            <a:avLst/>
          </a:prstGeom>
        </p:spPr>
        <p:txBody>
          <a:bodyPr wrap="none">
            <a:spAutoFit/>
          </a:bodyPr>
          <a:lstStyle/>
          <a:p>
            <a:pPr>
              <a:buFont typeface="Arial" panose="020B0604020202020204" pitchFamily="34" charset="0"/>
              <a:buChar char="•"/>
              <a:defRPr/>
            </a:pPr>
            <a:r>
              <a:rPr lang="en-US" dirty="0">
                <a:cs typeface="Arial" panose="020B0604020202020204" pitchFamily="34" charset="0"/>
              </a:rPr>
              <a:t>Emergency contact numbers</a:t>
            </a:r>
          </a:p>
        </p:txBody>
      </p:sp>
    </p:spTree>
    <p:extLst>
      <p:ext uri="{BB962C8B-B14F-4D97-AF65-F5344CB8AC3E}">
        <p14:creationId xmlns:p14="http://schemas.microsoft.com/office/powerpoint/2010/main" val="2613256244"/>
      </p:ext>
    </p:extLst>
  </p:cSld>
  <p:clrMapOvr>
    <a:masterClrMapping/>
  </p:clrMapOvr>
  <mc:AlternateContent xmlns:mc="http://schemas.openxmlformats.org/markup-compatibility/2006" xmlns:p14="http://schemas.microsoft.com/office/powerpoint/2010/main">
    <mc:Choice Requires="p14">
      <p:transition spd="slow" p14:dur="2000" advTm="49456"/>
    </mc:Choice>
    <mc:Fallback xmlns="">
      <p:transition spd="slow" advTm="49456"/>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905256" y="719251"/>
            <a:ext cx="5367528" cy="707886"/>
          </a:xfrm>
          <a:prstGeom prst="rect">
            <a:avLst/>
          </a:prstGeom>
        </p:spPr>
        <p:txBody>
          <a:bodyPr wrap="square">
            <a:spAutoFit/>
          </a:bodyPr>
          <a:lstStyle/>
          <a:p>
            <a:endParaRPr lang="en-US" altLang="en-US" sz="2000" b="1" dirty="0" smtClean="0">
              <a:solidFill>
                <a:srgbClr val="C00000"/>
              </a:solidFill>
              <a:latin typeface="Times New Roman" panose="02020603050405020304" pitchFamily="18" charset="0"/>
              <a:cs typeface="Times New Roman" panose="02020603050405020304" pitchFamily="18" charset="0"/>
            </a:endParaRPr>
          </a:p>
          <a:p>
            <a:r>
              <a:rPr lang="en-US" altLang="en-US" sz="2000" b="1" dirty="0" smtClean="0">
                <a:latin typeface="Times New Roman" panose="02020603050405020304" pitchFamily="18" charset="0"/>
                <a:cs typeface="Times New Roman" panose="02020603050405020304" pitchFamily="18" charset="0"/>
              </a:rPr>
              <a:t>Fair </a:t>
            </a:r>
            <a:r>
              <a:rPr lang="en-US" altLang="en-US" sz="2000" b="1" dirty="0">
                <a:latin typeface="Times New Roman" panose="02020603050405020304" pitchFamily="18" charset="0"/>
                <a:cs typeface="Times New Roman" panose="02020603050405020304" pitchFamily="18" charset="0"/>
              </a:rPr>
              <a:t>Housing logo and Fair Housing Poster</a:t>
            </a:r>
            <a:endParaRPr lang="en-US" sz="2000"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168" y="1492784"/>
            <a:ext cx="2510816" cy="33297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80664" y="5404166"/>
            <a:ext cx="3785616" cy="923330"/>
          </a:xfrm>
          <a:prstGeom prst="rect">
            <a:avLst/>
          </a:prstGeom>
        </p:spPr>
        <p:txBody>
          <a:bodyPr wrap="square">
            <a:spAutoFit/>
          </a:bodyPr>
          <a:lstStyle/>
          <a:p>
            <a:pPr marL="52388" lvl="1" indent="0">
              <a:buNone/>
              <a:defRPr/>
            </a:pPr>
            <a:r>
              <a:rPr lang="en-US" altLang="en-US" b="1" dirty="0" smtClean="0">
                <a:latin typeface="Times New Roman" panose="02020603050405020304" pitchFamily="18" charset="0"/>
                <a:cs typeface="Times New Roman" panose="02020603050405020304" pitchFamily="18" charset="0"/>
              </a:rPr>
              <a:t>*Must </a:t>
            </a:r>
            <a:r>
              <a:rPr lang="en-US" altLang="en-US" b="1" dirty="0">
                <a:latin typeface="Times New Roman" panose="02020603050405020304" pitchFamily="18" charset="0"/>
                <a:cs typeface="Times New Roman" panose="02020603050405020304" pitchFamily="18" charset="0"/>
              </a:rPr>
              <a:t>be posted in the rental office or somewhere easily visible to tenants and potential tenants</a:t>
            </a:r>
          </a:p>
        </p:txBody>
      </p:sp>
      <p:sp>
        <p:nvSpPr>
          <p:cNvPr id="6" name="Rectangle 5"/>
          <p:cNvSpPr/>
          <p:nvPr/>
        </p:nvSpPr>
        <p:spPr>
          <a:xfrm>
            <a:off x="4371049" y="1781294"/>
            <a:ext cx="3557384" cy="461665"/>
          </a:xfrm>
          <a:prstGeom prst="rect">
            <a:avLst/>
          </a:prstGeom>
        </p:spPr>
        <p:txBody>
          <a:bodyPr wrap="none">
            <a:spAutoFit/>
          </a:bodyPr>
          <a:lstStyle/>
          <a:p>
            <a:r>
              <a:rPr lang="en-US" sz="2400" b="1" dirty="0">
                <a:latin typeface="Baskerville Old Face" panose="02020602080505020303" pitchFamily="18" charset="0"/>
                <a:cs typeface="Arial" panose="020B0604020202020204" pitchFamily="34" charset="0"/>
              </a:rPr>
              <a:t>NTHDC Call Center Form</a:t>
            </a:r>
          </a:p>
        </p:txBody>
      </p:sp>
      <p:pic>
        <p:nvPicPr>
          <p:cNvPr id="7" name="Picture 6"/>
          <p:cNvPicPr>
            <a:picLocks noChangeAspect="1"/>
          </p:cNvPicPr>
          <p:nvPr/>
        </p:nvPicPr>
        <p:blipFill>
          <a:blip r:embed="rId3"/>
          <a:stretch>
            <a:fillRect/>
          </a:stretch>
        </p:blipFill>
        <p:spPr>
          <a:xfrm>
            <a:off x="5274754" y="2315609"/>
            <a:ext cx="2553816" cy="3437572"/>
          </a:xfrm>
          <a:prstGeom prst="rect">
            <a:avLst/>
          </a:prstGeom>
        </p:spPr>
      </p:pic>
      <p:sp>
        <p:nvSpPr>
          <p:cNvPr id="8" name="Rectangle 7"/>
          <p:cNvSpPr/>
          <p:nvPr/>
        </p:nvSpPr>
        <p:spPr>
          <a:xfrm>
            <a:off x="775063" y="354830"/>
            <a:ext cx="7149737" cy="584775"/>
          </a:xfrm>
          <a:prstGeom prst="rect">
            <a:avLst/>
          </a:prstGeom>
          <a:solidFill>
            <a:schemeClr val="tx2"/>
          </a:solidFill>
        </p:spPr>
        <p:txBody>
          <a:bodyPr wrap="square">
            <a:spAutoFit/>
          </a:bodyPr>
          <a:lstStyle/>
          <a:p>
            <a:pPr>
              <a:defRPr/>
            </a:pPr>
            <a:r>
              <a:rPr lang="en-US" sz="3200" b="1" dirty="0" smtClean="0">
                <a:latin typeface="Baskerville Old Face" panose="02020602080505020303" pitchFamily="18" charset="0"/>
                <a:cs typeface="Arial" pitchFamily="34" charset="0"/>
              </a:rPr>
              <a:t>Other Items </a:t>
            </a:r>
            <a:r>
              <a:rPr lang="en-US" sz="3200" b="1" dirty="0">
                <a:latin typeface="Baskerville Old Face" panose="02020602080505020303" pitchFamily="18" charset="0"/>
                <a:cs typeface="Arial" pitchFamily="34" charset="0"/>
              </a:rPr>
              <a:t>to Display</a:t>
            </a:r>
            <a:endParaRPr lang="en-US" sz="3200" b="1"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988" y="5796992"/>
            <a:ext cx="1430054" cy="1061008"/>
          </a:xfrm>
          <a:prstGeom prst="rect">
            <a:avLst/>
          </a:prstGeom>
        </p:spPr>
      </p:pic>
    </p:spTree>
    <p:extLst>
      <p:ext uri="{BB962C8B-B14F-4D97-AF65-F5344CB8AC3E}">
        <p14:creationId xmlns:p14="http://schemas.microsoft.com/office/powerpoint/2010/main" val="3223002152"/>
      </p:ext>
    </p:extLst>
  </p:cSld>
  <p:clrMapOvr>
    <a:masterClrMapping/>
  </p:clrMapOvr>
  <p:transition spd="slow" advTm="40167">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5" name="Rectangle 4"/>
          <p:cNvSpPr/>
          <p:nvPr/>
        </p:nvSpPr>
        <p:spPr>
          <a:xfrm>
            <a:off x="679269" y="788516"/>
            <a:ext cx="7141028" cy="646331"/>
          </a:xfrm>
          <a:prstGeom prst="rect">
            <a:avLst/>
          </a:prstGeom>
          <a:solidFill>
            <a:schemeClr val="tx2"/>
          </a:solidFill>
        </p:spPr>
        <p:txBody>
          <a:bodyPr wrap="square">
            <a:spAutoFit/>
          </a:bodyPr>
          <a:lstStyle/>
          <a:p>
            <a:r>
              <a:rPr lang="en-US" sz="3600" b="1" dirty="0">
                <a:solidFill>
                  <a:srgbClr val="002060"/>
                </a:solidFill>
                <a:latin typeface="Baskerville Old Face" panose="02020602080505020303" pitchFamily="18" charset="0"/>
                <a:cs typeface="Arial" pitchFamily="34" charset="0"/>
              </a:rPr>
              <a:t>“Other” items</a:t>
            </a:r>
            <a:endParaRPr lang="en-US" sz="3600" dirty="0">
              <a:solidFill>
                <a:srgbClr val="002060"/>
              </a:solidFill>
              <a:latin typeface="Baskerville Old Face" panose="02020602080505020303"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pic>
        <p:nvPicPr>
          <p:cNvPr id="8" name="Picture 7"/>
          <p:cNvPicPr>
            <a:picLocks noChangeAspect="1"/>
          </p:cNvPicPr>
          <p:nvPr/>
        </p:nvPicPr>
        <p:blipFill>
          <a:blip r:embed="rId3"/>
          <a:stretch>
            <a:fillRect/>
          </a:stretch>
        </p:blipFill>
        <p:spPr>
          <a:xfrm>
            <a:off x="1480299" y="2116759"/>
            <a:ext cx="5538968" cy="2395881"/>
          </a:xfrm>
          <a:prstGeom prst="rect">
            <a:avLst/>
          </a:prstGeom>
        </p:spPr>
      </p:pic>
    </p:spTree>
    <p:extLst>
      <p:ext uri="{BB962C8B-B14F-4D97-AF65-F5344CB8AC3E}">
        <p14:creationId xmlns:p14="http://schemas.microsoft.com/office/powerpoint/2010/main" val="1749152696"/>
      </p:ext>
    </p:extLst>
  </p:cSld>
  <p:clrMapOvr>
    <a:masterClrMapping/>
  </p:clrMapOvr>
  <p:transition spd="slow">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normAutofit fontScale="90000"/>
          </a:bodyPr>
          <a:lstStyle/>
          <a:p>
            <a:pPr algn="ctr">
              <a:defRPr/>
            </a:pPr>
            <a:r>
              <a:rPr lang="en-US" dirty="0"/>
              <a:t>North Tampa Housing Development Corporation</a:t>
            </a:r>
          </a:p>
        </p:txBody>
      </p:sp>
      <p:sp>
        <p:nvSpPr>
          <p:cNvPr id="11" name="Slide Number Placeholder 4"/>
          <p:cNvSpPr>
            <a:spLocks noGrp="1"/>
          </p:cNvSpPr>
          <p:nvPr>
            <p:ph type="sldNum" sz="quarter" idx="4294967295"/>
          </p:nvPr>
        </p:nvSpPr>
        <p:spPr>
          <a:xfrm>
            <a:off x="8610600" y="6477000"/>
            <a:ext cx="464753" cy="304800"/>
          </a:xfrm>
          <a:prstGeom prst="rect">
            <a:avLst/>
          </a:prstGeom>
        </p:spPr>
        <p:txBody>
          <a:bodyPr/>
          <a:lstStyle/>
          <a:p>
            <a:pPr>
              <a:defRPr/>
            </a:pPr>
            <a:fld id="{1C1E728C-F1CA-46CE-B227-C2B60DF11340}" type="slidenum">
              <a:rPr lang="en-US" altLang="en-US" sz="1000" smtClean="0">
                <a:cs typeface="Arial" panose="020B0604020202020204" pitchFamily="34" charset="0"/>
              </a:rPr>
              <a:pPr>
                <a:defRPr/>
              </a:pPr>
              <a:t>58</a:t>
            </a:fld>
            <a:endParaRPr lang="en-US" altLang="en-US" sz="1000" dirty="0">
              <a:cs typeface="Arial" panose="020B0604020202020204" pitchFamily="34" charset="0"/>
            </a:endParaRPr>
          </a:p>
        </p:txBody>
      </p:sp>
      <p:sp>
        <p:nvSpPr>
          <p:cNvPr id="3" name="Rectangle 2"/>
          <p:cNvSpPr/>
          <p:nvPr/>
        </p:nvSpPr>
        <p:spPr>
          <a:xfrm>
            <a:off x="310896" y="1541056"/>
            <a:ext cx="7909560" cy="4739759"/>
          </a:xfrm>
          <a:prstGeom prst="rect">
            <a:avLst/>
          </a:prstGeom>
        </p:spPr>
        <p:txBody>
          <a:bodyPr wrap="square">
            <a:spAutoFit/>
          </a:bodyPr>
          <a:lstStyle/>
          <a:p>
            <a:pPr marL="795338" lvl="2" indent="-342900" algn="just">
              <a:buFontTx/>
              <a:buChar char="•"/>
              <a:defRPr/>
            </a:pPr>
            <a:r>
              <a:rPr lang="en-US" altLang="en-US" dirty="0" smtClean="0">
                <a:latin typeface="Times New Roman" panose="02020603050405020304" pitchFamily="18" charset="0"/>
                <a:cs typeface="Times New Roman" panose="02020603050405020304" pitchFamily="18" charset="0"/>
              </a:rPr>
              <a:t>The </a:t>
            </a:r>
            <a:r>
              <a:rPr lang="en-US" altLang="en-US" dirty="0">
                <a:latin typeface="Times New Roman" panose="02020603050405020304" pitchFamily="18" charset="0"/>
                <a:cs typeface="Times New Roman" panose="02020603050405020304" pitchFamily="18" charset="0"/>
              </a:rPr>
              <a:t>last HUD / FHEO approved AFHMP must be on </a:t>
            </a:r>
            <a:r>
              <a:rPr lang="en-US" altLang="en-US" dirty="0" smtClean="0">
                <a:latin typeface="Times New Roman" panose="02020603050405020304" pitchFamily="18" charset="0"/>
                <a:cs typeface="Times New Roman" panose="02020603050405020304" pitchFamily="18" charset="0"/>
              </a:rPr>
              <a:t>site</a:t>
            </a:r>
          </a:p>
          <a:p>
            <a:pPr marL="795338" lvl="2" indent="-342900" algn="just">
              <a:buFontTx/>
              <a:buChar char="•"/>
              <a:defRPr/>
            </a:pPr>
            <a:endParaRPr lang="en-US" altLang="en-US" sz="800" dirty="0">
              <a:latin typeface="Times New Roman" panose="02020603050405020304" pitchFamily="18" charset="0"/>
              <a:cs typeface="Times New Roman" panose="02020603050405020304" pitchFamily="18" charset="0"/>
            </a:endParaRPr>
          </a:p>
          <a:p>
            <a:pPr marL="795338" lvl="2" indent="-342900" algn="just">
              <a:buFontTx/>
              <a:buChar char="•"/>
              <a:defRPr/>
            </a:pPr>
            <a:r>
              <a:rPr lang="en-US" altLang="en-US" dirty="0">
                <a:latin typeface="Times New Roman" panose="02020603050405020304" pitchFamily="18" charset="0"/>
                <a:cs typeface="Times New Roman" panose="02020603050405020304" pitchFamily="18" charset="0"/>
              </a:rPr>
              <a:t>If plan has been updated, have a copy of the updated plan on file and documentation it has been </a:t>
            </a:r>
            <a:r>
              <a:rPr lang="en-US" altLang="en-US" i="1" dirty="0">
                <a:latin typeface="Times New Roman" panose="02020603050405020304" pitchFamily="18" charset="0"/>
                <a:cs typeface="Times New Roman" panose="02020603050405020304" pitchFamily="18" charset="0"/>
              </a:rPr>
              <a:t>submitted</a:t>
            </a:r>
            <a:r>
              <a:rPr lang="en-US" altLang="en-US" dirty="0">
                <a:latin typeface="Times New Roman" panose="02020603050405020304" pitchFamily="18" charset="0"/>
                <a:cs typeface="Times New Roman" panose="02020603050405020304" pitchFamily="18" charset="0"/>
              </a:rPr>
              <a:t> to HUD for approval </a:t>
            </a:r>
            <a:endParaRPr lang="en-US" altLang="en-US" dirty="0" smtClean="0">
              <a:latin typeface="Times New Roman" panose="02020603050405020304" pitchFamily="18" charset="0"/>
              <a:cs typeface="Times New Roman" panose="02020603050405020304" pitchFamily="18" charset="0"/>
            </a:endParaRPr>
          </a:p>
          <a:p>
            <a:pPr marL="452438" lvl="2" algn="just">
              <a:defRPr/>
            </a:pPr>
            <a:endParaRPr lang="en-US" altLang="en-US" sz="800" dirty="0">
              <a:latin typeface="Times New Roman" panose="02020603050405020304" pitchFamily="18" charset="0"/>
              <a:cs typeface="Times New Roman" panose="02020603050405020304" pitchFamily="18" charset="0"/>
            </a:endParaRPr>
          </a:p>
          <a:p>
            <a:pPr marL="795338" lvl="2" indent="-342900" algn="just">
              <a:buFontTx/>
              <a:buChar char="•"/>
              <a:defRPr/>
            </a:pPr>
            <a:r>
              <a:rPr lang="en-US" altLang="en-US" dirty="0">
                <a:latin typeface="Times New Roman" panose="02020603050405020304" pitchFamily="18" charset="0"/>
                <a:cs typeface="Times New Roman" panose="02020603050405020304" pitchFamily="18" charset="0"/>
              </a:rPr>
              <a:t>The worksheets must be attached to the copy provided </a:t>
            </a:r>
            <a:endParaRPr lang="en-US" altLang="en-US" dirty="0" smtClean="0">
              <a:latin typeface="Times New Roman" panose="02020603050405020304" pitchFamily="18" charset="0"/>
              <a:cs typeface="Times New Roman" panose="02020603050405020304" pitchFamily="18" charset="0"/>
            </a:endParaRPr>
          </a:p>
          <a:p>
            <a:pPr marL="452438" lvl="2" algn="just">
              <a:defRPr/>
            </a:pPr>
            <a:endParaRPr lang="en-US" altLang="en-US" sz="800" dirty="0">
              <a:latin typeface="Times New Roman" panose="02020603050405020304" pitchFamily="18" charset="0"/>
              <a:cs typeface="Times New Roman" panose="02020603050405020304" pitchFamily="18" charset="0"/>
            </a:endParaRPr>
          </a:p>
          <a:p>
            <a:pPr marL="795338" lvl="2" indent="-342900" algn="just">
              <a:buFontTx/>
              <a:buChar char="•"/>
              <a:defRPr/>
            </a:pPr>
            <a:r>
              <a:rPr lang="en-US" altLang="en-US" dirty="0">
                <a:latin typeface="Times New Roman" panose="02020603050405020304" pitchFamily="18" charset="0"/>
                <a:cs typeface="Times New Roman" panose="02020603050405020304" pitchFamily="18" charset="0"/>
              </a:rPr>
              <a:t>If a source has been replaced, make sure there is documentation with the plan to show the reason </a:t>
            </a:r>
            <a:r>
              <a:rPr lang="en-US" altLang="en-US" dirty="0" smtClean="0">
                <a:latin typeface="Times New Roman" panose="02020603050405020304" pitchFamily="18" charset="0"/>
                <a:cs typeface="Times New Roman" panose="02020603050405020304" pitchFamily="18" charset="0"/>
              </a:rPr>
              <a:t>why.</a:t>
            </a:r>
          </a:p>
          <a:p>
            <a:pPr marL="452438" lvl="2" algn="just">
              <a:defRPr/>
            </a:pPr>
            <a:endParaRPr lang="en-US" altLang="en-US" sz="800" dirty="0" smtClean="0">
              <a:latin typeface="Times New Roman" panose="02020603050405020304" pitchFamily="18" charset="0"/>
              <a:cs typeface="Times New Roman" panose="02020603050405020304" pitchFamily="18" charset="0"/>
            </a:endParaRPr>
          </a:p>
          <a:p>
            <a:pPr marL="795338" lvl="2" indent="-342900" algn="just">
              <a:buFontTx/>
              <a:buChar char="•"/>
              <a:defRP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plan has been reviewed in the last 5 years, have documentation of the date it was reviewed, what was reviewed, and the review </a:t>
            </a:r>
            <a:r>
              <a:rPr lang="en-US" dirty="0" smtClean="0">
                <a:latin typeface="Times New Roman" panose="02020603050405020304" pitchFamily="18" charset="0"/>
                <a:cs typeface="Times New Roman" panose="02020603050405020304" pitchFamily="18" charset="0"/>
              </a:rPr>
              <a:t>results. </a:t>
            </a:r>
          </a:p>
          <a:p>
            <a:pPr marL="452438" lvl="2" algn="just">
              <a:defRPr/>
            </a:pPr>
            <a:endParaRPr lang="en-US" sz="800" dirty="0" smtClean="0">
              <a:latin typeface="Times New Roman" panose="02020603050405020304" pitchFamily="18" charset="0"/>
              <a:cs typeface="Times New Roman" panose="02020603050405020304" pitchFamily="18" charset="0"/>
            </a:endParaRPr>
          </a:p>
          <a:p>
            <a:pPr marL="795338" lvl="2" indent="-342900" algn="just">
              <a:buFontTx/>
              <a:buChar char="•"/>
              <a:defRPr/>
            </a:pP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documentation of advertising in </a:t>
            </a:r>
            <a:r>
              <a:rPr lang="en-US" u="sng" dirty="0">
                <a:latin typeface="Times New Roman" panose="02020603050405020304" pitchFamily="18" charset="0"/>
                <a:cs typeface="Times New Roman" panose="02020603050405020304" pitchFamily="18" charset="0"/>
              </a:rPr>
              <a:t>ALL</a:t>
            </a:r>
            <a:r>
              <a:rPr lang="en-US" dirty="0">
                <a:latin typeface="Times New Roman" panose="02020603050405020304" pitchFamily="18" charset="0"/>
                <a:cs typeface="Times New Roman" panose="02020603050405020304" pitchFamily="18" charset="0"/>
              </a:rPr>
              <a:t> sources listed in plan, along  with community contacts (unless waiting list is closed or advertising was not required in the last 12 months). </a:t>
            </a:r>
            <a:endParaRPr lang="en-US" dirty="0" smtClean="0">
              <a:latin typeface="Times New Roman" panose="02020603050405020304" pitchFamily="18" charset="0"/>
              <a:cs typeface="Times New Roman" panose="02020603050405020304" pitchFamily="18" charset="0"/>
            </a:endParaRPr>
          </a:p>
          <a:p>
            <a:pPr marL="795338" lvl="2" indent="-342900">
              <a:buFontTx/>
              <a:buChar char="•"/>
              <a:defRPr/>
            </a:pPr>
            <a:endParaRPr lang="en-US" b="1" dirty="0">
              <a:latin typeface="Times New Roman" panose="02020603050405020304" pitchFamily="18" charset="0"/>
              <a:cs typeface="Times New Roman" panose="02020603050405020304" pitchFamily="18" charset="0"/>
            </a:endParaRPr>
          </a:p>
          <a:p>
            <a:pPr marL="795338" lvl="2" indent="-342900">
              <a:buFontTx/>
              <a:buChar char="•"/>
              <a:defRPr/>
            </a:pPr>
            <a:r>
              <a:rPr lang="en-US" b="1" dirty="0" smtClean="0">
                <a:latin typeface="Times New Roman" panose="02020603050405020304" pitchFamily="18" charset="0"/>
                <a:cs typeface="Times New Roman" panose="02020603050405020304" pitchFamily="18" charset="0"/>
              </a:rPr>
              <a:t>REMINDER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you advertise in one source, you have to advertise in all sources listed in the AHFMP </a:t>
            </a:r>
          </a:p>
        </p:txBody>
      </p:sp>
      <p:sp>
        <p:nvSpPr>
          <p:cNvPr id="2" name="Rectangle 1"/>
          <p:cNvSpPr/>
          <p:nvPr/>
        </p:nvSpPr>
        <p:spPr>
          <a:xfrm>
            <a:off x="603504" y="630264"/>
            <a:ext cx="6986016" cy="584775"/>
          </a:xfrm>
          <a:prstGeom prst="rect">
            <a:avLst/>
          </a:prstGeom>
          <a:solidFill>
            <a:schemeClr val="tx2"/>
          </a:solidFill>
        </p:spPr>
        <p:txBody>
          <a:bodyPr wrap="square">
            <a:spAutoFit/>
          </a:bodyPr>
          <a:lstStyle/>
          <a:p>
            <a:pPr marL="52388" lvl="1" indent="0">
              <a:buNone/>
              <a:defRPr/>
            </a:pPr>
            <a:r>
              <a:rPr lang="en-US" altLang="en-US" sz="3200" b="1" dirty="0" smtClean="0">
                <a:latin typeface="Baskerville Old Face" panose="02020602080505020303" pitchFamily="18" charset="0"/>
                <a:cs typeface="Times New Roman" panose="02020603050405020304" pitchFamily="18" charset="0"/>
              </a:rPr>
              <a:t>Affirmative Fair Housing Marketing Plan</a:t>
            </a:r>
            <a:endParaRPr lang="en-US" altLang="en-US" sz="3200" b="1" dirty="0">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3687090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530352" y="1632282"/>
            <a:ext cx="6565392" cy="3816429"/>
          </a:xfrm>
          <a:prstGeom prst="rect">
            <a:avLst/>
          </a:prstGeom>
        </p:spPr>
        <p:txBody>
          <a:bodyPr wrap="square">
            <a:spAutoFit/>
          </a:bodyPr>
          <a:lstStyle/>
          <a:p>
            <a:r>
              <a:rPr lang="en-US" altLang="en-US" b="1" dirty="0">
                <a:latin typeface="Times New Roman" panose="02020603050405020304" pitchFamily="18" charset="0"/>
                <a:cs typeface="Times New Roman" panose="02020603050405020304" pitchFamily="18" charset="0"/>
              </a:rPr>
              <a:t>A new AFHMP is </a:t>
            </a:r>
            <a:r>
              <a:rPr lang="en-US" altLang="en-US" b="1" u="sng" dirty="0">
                <a:latin typeface="Times New Roman" panose="02020603050405020304" pitchFamily="18" charset="0"/>
                <a:cs typeface="Times New Roman" panose="02020603050405020304" pitchFamily="18" charset="0"/>
              </a:rPr>
              <a:t>not</a:t>
            </a:r>
            <a:r>
              <a:rPr lang="en-US" altLang="en-US" b="1" dirty="0">
                <a:latin typeface="Times New Roman" panose="02020603050405020304" pitchFamily="18" charset="0"/>
                <a:cs typeface="Times New Roman" panose="02020603050405020304" pitchFamily="18" charset="0"/>
              </a:rPr>
              <a:t> required for these situations:</a:t>
            </a:r>
          </a:p>
          <a:p>
            <a:pPr marL="285750" indent="-285750" algn="just">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If </a:t>
            </a:r>
            <a:r>
              <a:rPr lang="en-US" altLang="en-US" sz="1600" dirty="0">
                <a:latin typeface="Times New Roman" panose="02020603050405020304" pitchFamily="18" charset="0"/>
                <a:cs typeface="Times New Roman" panose="02020603050405020304" pitchFamily="18" charset="0"/>
              </a:rPr>
              <a:t>advertising sources listed go out of business, O/A just needs to document that the source is out of business and replace it with a source that will reach the targeted demographic.  </a:t>
            </a:r>
            <a:endParaRPr lang="en-US" altLang="en-US" sz="1600" dirty="0" smtClean="0">
              <a:latin typeface="Times New Roman" panose="02020603050405020304" pitchFamily="18" charset="0"/>
              <a:cs typeface="Times New Roman" panose="02020603050405020304" pitchFamily="18" charset="0"/>
            </a:endParaRPr>
          </a:p>
          <a:p>
            <a:pPr algn="just"/>
            <a:endParaRPr lang="en-US" alt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If </a:t>
            </a:r>
            <a:r>
              <a:rPr lang="en-US" altLang="en-US" sz="1600" dirty="0">
                <a:latin typeface="Times New Roman" panose="02020603050405020304" pitchFamily="18" charset="0"/>
                <a:cs typeface="Times New Roman" panose="02020603050405020304" pitchFamily="18" charset="0"/>
              </a:rPr>
              <a:t>advertising source listed change names, O/A just needs to document the name change. </a:t>
            </a:r>
            <a:endParaRPr lang="en-US" altLang="en-US" sz="1600" dirty="0" smtClean="0">
              <a:latin typeface="Times New Roman" panose="02020603050405020304" pitchFamily="18" charset="0"/>
              <a:cs typeface="Times New Roman" panose="02020603050405020304" pitchFamily="18" charset="0"/>
            </a:endParaRPr>
          </a:p>
          <a:p>
            <a:pPr algn="just"/>
            <a:endParaRPr lang="en-US" altLang="en-US"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O/A </a:t>
            </a:r>
            <a:r>
              <a:rPr lang="en-US" altLang="en-US" sz="1600" dirty="0">
                <a:latin typeface="Times New Roman" panose="02020603050405020304" pitchFamily="18" charset="0"/>
                <a:cs typeface="Times New Roman" panose="02020603050405020304" pitchFamily="18" charset="0"/>
              </a:rPr>
              <a:t>still needs to advertise in all sources listed in on the AFHMP when they advertise even if sources target different demographics and O/A thinks they have enough applicants from one demographic but not the other.  </a:t>
            </a:r>
            <a:endParaRPr lang="en-US" altLang="en-US" sz="1600" dirty="0" smtClean="0">
              <a:latin typeface="Times New Roman" panose="02020603050405020304" pitchFamily="18" charset="0"/>
              <a:cs typeface="Times New Roman" panose="02020603050405020304" pitchFamily="18" charset="0"/>
            </a:endParaRPr>
          </a:p>
          <a:p>
            <a:pPr algn="just"/>
            <a:endParaRPr lang="en-US" altLang="en-US"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A </a:t>
            </a:r>
            <a:r>
              <a:rPr lang="en-US" altLang="en-US" sz="1600" dirty="0">
                <a:latin typeface="Times New Roman" panose="02020603050405020304" pitchFamily="18" charset="0"/>
                <a:cs typeface="Times New Roman" panose="02020603050405020304" pitchFamily="18" charset="0"/>
              </a:rPr>
              <a:t>new plan is not required for a change in ownership or management as long as the new O/A agrees to follow the current, approved plan.</a:t>
            </a:r>
          </a:p>
        </p:txBody>
      </p:sp>
      <p:sp>
        <p:nvSpPr>
          <p:cNvPr id="4" name="Rectangle 3"/>
          <p:cNvSpPr/>
          <p:nvPr/>
        </p:nvSpPr>
        <p:spPr>
          <a:xfrm>
            <a:off x="594360" y="631823"/>
            <a:ext cx="7205472" cy="584775"/>
          </a:xfrm>
          <a:prstGeom prst="rect">
            <a:avLst/>
          </a:prstGeom>
          <a:solidFill>
            <a:schemeClr val="tx2"/>
          </a:solidFill>
        </p:spPr>
        <p:txBody>
          <a:bodyPr wrap="square">
            <a:spAutoFit/>
          </a:bodyPr>
          <a:lstStyle/>
          <a:p>
            <a:pPr marL="52388" lvl="1" indent="0">
              <a:buNone/>
              <a:defRPr/>
            </a:pPr>
            <a:r>
              <a:rPr lang="en-US" altLang="en-US" sz="3200" b="1" dirty="0">
                <a:latin typeface="Baskerville Old Face" panose="02020602080505020303" pitchFamily="18" charset="0"/>
                <a:cs typeface="Times New Roman" panose="02020603050405020304" pitchFamily="18" charset="0"/>
              </a:rPr>
              <a:t>Affirmative Fair Housing Marketing Plan</a:t>
            </a:r>
          </a:p>
        </p:txBody>
      </p:sp>
    </p:spTree>
    <p:extLst>
      <p:ext uri="{BB962C8B-B14F-4D97-AF65-F5344CB8AC3E}">
        <p14:creationId xmlns:p14="http://schemas.microsoft.com/office/powerpoint/2010/main" val="139656489"/>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25A3C56-E491-49B2-93F3-63532DF516BC}" type="slidenum">
              <a:rPr lang="en-US" smtClean="0"/>
              <a:pPr/>
              <a:t>6</a:t>
            </a:fld>
            <a:endParaRPr lang="en-US" dirty="0"/>
          </a:p>
        </p:txBody>
      </p:sp>
      <p:sp>
        <p:nvSpPr>
          <p:cNvPr id="6" name="Rectangle 5"/>
          <p:cNvSpPr/>
          <p:nvPr/>
        </p:nvSpPr>
        <p:spPr>
          <a:xfrm>
            <a:off x="7030008" y="5791200"/>
            <a:ext cx="1504392"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48926" y="364019"/>
            <a:ext cx="7136239" cy="830997"/>
          </a:xfrm>
          <a:prstGeom prst="rect">
            <a:avLst/>
          </a:prstGeom>
          <a:solidFill>
            <a:schemeClr val="tx2"/>
          </a:solidFill>
        </p:spPr>
        <p:txBody>
          <a:bodyPr wrap="square">
            <a:spAutoFit/>
          </a:bodyPr>
          <a:lstStyle/>
          <a:p>
            <a:r>
              <a:rPr lang="en-US" sz="4800" b="1" dirty="0" smtClean="0">
                <a:solidFill>
                  <a:srgbClr val="002060"/>
                </a:solidFill>
                <a:latin typeface="Baskerville Old Face" panose="02020602080505020303" pitchFamily="18" charset="0"/>
              </a:rPr>
              <a:t>Be Proactive…..</a:t>
            </a:r>
            <a:endParaRPr lang="en-US" sz="4800" dirty="0">
              <a:solidFill>
                <a:srgbClr val="002060"/>
              </a:solidFill>
              <a:latin typeface="Baskerville Old Face" panose="02020602080505020303" pitchFamily="18" charset="0"/>
            </a:endParaRPr>
          </a:p>
        </p:txBody>
      </p:sp>
      <p:sp>
        <p:nvSpPr>
          <p:cNvPr id="9" name="Rectangle 8"/>
          <p:cNvSpPr/>
          <p:nvPr/>
        </p:nvSpPr>
        <p:spPr>
          <a:xfrm>
            <a:off x="402336" y="1386709"/>
            <a:ext cx="8092440" cy="4339650"/>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Preparation for an MOR should </a:t>
            </a:r>
            <a:r>
              <a:rPr lang="en-US" dirty="0">
                <a:latin typeface="Times New Roman" panose="02020603050405020304" pitchFamily="18" charset="0"/>
                <a:cs typeface="Times New Roman" panose="02020603050405020304" pitchFamily="18" charset="0"/>
              </a:rPr>
              <a:t>be ongoing, not just limited to the days and weeks prior to your scheduled MOR</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MORs </a:t>
            </a:r>
            <a:r>
              <a:rPr lang="en-US" dirty="0">
                <a:latin typeface="Times New Roman" panose="02020603050405020304" pitchFamily="18" charset="0"/>
                <a:cs typeface="Times New Roman" panose="02020603050405020304" pitchFamily="18" charset="0"/>
              </a:rPr>
              <a:t>are scheduled at least 14 days in </a:t>
            </a:r>
            <a:r>
              <a:rPr lang="en-US" dirty="0" smtClean="0">
                <a:latin typeface="Times New Roman" panose="02020603050405020304" pitchFamily="18" charset="0"/>
                <a:cs typeface="Times New Roman" panose="02020603050405020304" pitchFamily="18" charset="0"/>
              </a:rPr>
              <a:t>advance.</a:t>
            </a:r>
          </a:p>
          <a:p>
            <a:pPr algn="just"/>
            <a:endParaRPr lang="en-US" sz="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written confirmation will be sent out along with the Addendum C prior to the on-site review date. </a:t>
            </a:r>
            <a:endParaRPr lang="en-US" dirty="0" smtClean="0">
              <a:latin typeface="Times New Roman" panose="02020603050405020304" pitchFamily="18" charset="0"/>
              <a:cs typeface="Times New Roman" panose="02020603050405020304" pitchFamily="18" charset="0"/>
            </a:endParaRPr>
          </a:p>
          <a:p>
            <a:pPr algn="just"/>
            <a:endParaRPr lang="en-US" sz="800" dirty="0">
              <a:latin typeface="Times New Roman" panose="02020603050405020304" pitchFamily="18" charset="0"/>
              <a:cs typeface="Times New Roman" panose="02020603050405020304" pitchFamily="18" charset="0"/>
            </a:endParaRPr>
          </a:p>
          <a:p>
            <a:pPr algn="just"/>
            <a:endParaRPr lang="en-US" sz="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Take </a:t>
            </a:r>
            <a:r>
              <a:rPr lang="en-US" dirty="0">
                <a:latin typeface="Times New Roman" panose="02020603050405020304" pitchFamily="18" charset="0"/>
                <a:cs typeface="Times New Roman" panose="02020603050405020304" pitchFamily="18" charset="0"/>
              </a:rPr>
              <a:t>time once an MOR has been scheduled to review the property and all required </a:t>
            </a:r>
            <a:r>
              <a:rPr lang="en-US" dirty="0" smtClean="0">
                <a:latin typeface="Times New Roman" panose="02020603050405020304" pitchFamily="18" charset="0"/>
                <a:cs typeface="Times New Roman" panose="02020603050405020304" pitchFamily="18" charset="0"/>
              </a:rPr>
              <a:t>documents.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Review that all new </a:t>
            </a:r>
            <a:r>
              <a:rPr lang="en-US" dirty="0">
                <a:latin typeface="Times New Roman" panose="02020603050405020304" pitchFamily="18" charset="0"/>
                <a:cs typeface="Times New Roman" panose="02020603050405020304" pitchFamily="18" charset="0"/>
              </a:rPr>
              <a:t>procedures have been implemented, and regulations are being </a:t>
            </a:r>
            <a:r>
              <a:rPr lang="en-US" dirty="0" smtClean="0">
                <a:latin typeface="Times New Roman" panose="02020603050405020304" pitchFamily="18" charset="0"/>
                <a:cs typeface="Times New Roman" panose="02020603050405020304" pitchFamily="18" charset="0"/>
              </a:rPr>
              <a:t>followed.  Take </a:t>
            </a:r>
            <a:r>
              <a:rPr lang="en-US" dirty="0">
                <a:latin typeface="Times New Roman" panose="02020603050405020304" pitchFamily="18" charset="0"/>
                <a:cs typeface="Times New Roman" panose="02020603050405020304" pitchFamily="18" charset="0"/>
              </a:rPr>
              <a:t>any necessary corrective actions prior to the on-site review</a:t>
            </a:r>
            <a:r>
              <a:rPr lang="en-US"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Obtain </a:t>
            </a:r>
            <a:r>
              <a:rPr lang="en-US" dirty="0">
                <a:latin typeface="Times New Roman" panose="02020603050405020304" pitchFamily="18" charset="0"/>
                <a:cs typeface="Times New Roman" panose="02020603050405020304" pitchFamily="18" charset="0"/>
              </a:rPr>
              <a:t>requested documents and have them available for the reviewers.</a:t>
            </a:r>
          </a:p>
          <a:p>
            <a:pPr marL="285750" indent="-285750" algn="just">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p:txBody>
      </p:sp>
      <p:sp>
        <p:nvSpPr>
          <p:cNvPr id="10" name="Rectangle 9"/>
          <p:cNvSpPr/>
          <p:nvPr/>
        </p:nvSpPr>
        <p:spPr>
          <a:xfrm>
            <a:off x="530352" y="4873752"/>
            <a:ext cx="7900416" cy="584775"/>
          </a:xfrm>
          <a:prstGeom prst="rect">
            <a:avLst/>
          </a:prstGeom>
        </p:spPr>
        <p:txBody>
          <a:bodyPr wrap="square">
            <a:spAutoFit/>
          </a:bodyPr>
          <a:lstStyle/>
          <a:p>
            <a:pPr algn="just"/>
            <a:endParaRPr lang="en-US" sz="1600" dirty="0">
              <a:latin typeface="Times New Roman" panose="02020603050405020304" pitchFamily="18" charset="0"/>
              <a:cs typeface="Times New Roman" panose="02020603050405020304" pitchFamily="18" charset="0"/>
            </a:endParaRPr>
          </a:p>
          <a:p>
            <a:pPr marL="606425" lvl="1" indent="-342900" algn="just">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1014642406"/>
      </p:ext>
    </p:extLst>
  </p:cSld>
  <p:clrMapOvr>
    <a:masterClrMapping/>
  </p:clrMapOvr>
  <p:transition spd="slow" advTm="51158">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637420" y="446270"/>
            <a:ext cx="7409300"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Tenant Selection Plan</a:t>
            </a:r>
            <a:endParaRPr lang="en-US" sz="3200" dirty="0">
              <a:latin typeface="Baskerville Old Face" panose="02020602080505020303" pitchFamily="18" charset="0"/>
            </a:endParaRPr>
          </a:p>
        </p:txBody>
      </p:sp>
      <p:sp>
        <p:nvSpPr>
          <p:cNvPr id="4" name="Rectangle 3"/>
          <p:cNvSpPr/>
          <p:nvPr/>
        </p:nvSpPr>
        <p:spPr>
          <a:xfrm>
            <a:off x="786384" y="1493109"/>
            <a:ext cx="6986016" cy="3785652"/>
          </a:xfrm>
          <a:prstGeom prst="rect">
            <a:avLst/>
          </a:prstGeom>
        </p:spPr>
        <p:txBody>
          <a:bodyPr wrap="square">
            <a:spAutoFit/>
          </a:bodyPr>
          <a:lstStyle/>
          <a:p>
            <a:pPr marL="0" indent="0">
              <a:buNone/>
              <a:defRPr/>
            </a:pPr>
            <a:r>
              <a:rPr lang="en-US" sz="1600" b="1" u="sng" dirty="0">
                <a:latin typeface="Times New Roman" panose="02020603050405020304" pitchFamily="18" charset="0"/>
                <a:cs typeface="Times New Roman" panose="02020603050405020304" pitchFamily="18" charset="0"/>
              </a:rPr>
              <a:t>MUST</a:t>
            </a:r>
            <a:r>
              <a:rPr lang="en-US" sz="1600" b="1" dirty="0">
                <a:latin typeface="Times New Roman" panose="02020603050405020304" pitchFamily="18" charset="0"/>
                <a:cs typeface="Times New Roman" panose="02020603050405020304" pitchFamily="18" charset="0"/>
              </a:rPr>
              <a:t> Include ALL required topics and accurately describe them from all of the following sources:</a:t>
            </a:r>
          </a:p>
          <a:p>
            <a:pPr marL="742950" lvl="1"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HUD Handbook 4350.3 </a:t>
            </a:r>
          </a:p>
          <a:p>
            <a:pPr marL="1257300" lvl="2"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Chapter 4, 4-4 C. (Contents of TSP)</a:t>
            </a:r>
          </a:p>
          <a:p>
            <a:pPr marL="1257300" lvl="2"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HUD Handbook 4350.3 Figure 4-2 (Provides a sample outline of a tenant selection plan)</a:t>
            </a:r>
          </a:p>
          <a:p>
            <a:pPr marL="1257300" lvl="2"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Specific sections of the HUD Handbook 4350.3 for the individual topics included in the TSP (i.e. 3-12 for citizenship requirements; 3-13 for students etc.) </a:t>
            </a:r>
            <a:endParaRPr lang="en-US" sz="1600" dirty="0" smtClean="0">
              <a:latin typeface="Times New Roman" panose="02020603050405020304" pitchFamily="18" charset="0"/>
              <a:cs typeface="Times New Roman" panose="02020603050405020304" pitchFamily="18" charset="0"/>
            </a:endParaRPr>
          </a:p>
          <a:p>
            <a:pPr lvl="2">
              <a:defRPr/>
            </a:pPr>
            <a:endParaRPr lang="en-US"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Documents not yet incorporated into the HUD Handbook 4350.3 </a:t>
            </a:r>
          </a:p>
          <a:p>
            <a:pPr marL="1257300" lvl="2"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HUD Notice 2017-05 (Including VAWA in TSP)</a:t>
            </a:r>
          </a:p>
          <a:p>
            <a:pPr marL="1257300" lvl="2"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Final Rule 5743-F-03 (revises 24 CFR 5.216 (h) (3) - SSN for child under 6 years added to the household within 6 months prior to MI)</a:t>
            </a:r>
          </a:p>
          <a:p>
            <a:pPr marL="1257300" lvl="2" indent="-34290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Final Rule 5969–N–01 (revises the Independent Student definition)</a:t>
            </a:r>
          </a:p>
        </p:txBody>
      </p:sp>
    </p:spTree>
    <p:extLst>
      <p:ext uri="{BB962C8B-B14F-4D97-AF65-F5344CB8AC3E}">
        <p14:creationId xmlns:p14="http://schemas.microsoft.com/office/powerpoint/2010/main" val="4286848073"/>
      </p:ext>
    </p:extLst>
  </p:cSld>
  <p:clrMapOvr>
    <a:masterClrMapping/>
  </p:clrMapOvr>
  <p:transition spd="slow">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502920" y="1201847"/>
            <a:ext cx="7872984" cy="5447645"/>
          </a:xfrm>
          <a:prstGeom prst="rect">
            <a:avLst/>
          </a:prstGeom>
        </p:spPr>
        <p:txBody>
          <a:bodyPr wrap="square">
            <a:spAutoFit/>
          </a:bodyPr>
          <a:lstStyle/>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Recommend you create a checklist of the required contents to be addressed in the TSP to ensure you cover each of them in accordance with applicable </a:t>
            </a:r>
            <a:r>
              <a:rPr lang="en-US" sz="1600" dirty="0" smtClean="0">
                <a:latin typeface="Times New Roman" panose="02020603050405020304" pitchFamily="18" charset="0"/>
                <a:cs typeface="Times New Roman" panose="02020603050405020304" pitchFamily="18" charset="0"/>
              </a:rPr>
              <a:t>regulations</a:t>
            </a:r>
          </a:p>
          <a:p>
            <a:pPr>
              <a:defRPr/>
            </a:pPr>
            <a:endParaRPr lang="en-US"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Make sure you know what your TSP says so you can apply policies correctly and consistently to all </a:t>
            </a:r>
            <a:r>
              <a:rPr lang="en-US" sz="1600" dirty="0" smtClean="0">
                <a:latin typeface="Times New Roman" panose="02020603050405020304" pitchFamily="18" charset="0"/>
                <a:cs typeface="Times New Roman" panose="02020603050405020304" pitchFamily="18" charset="0"/>
              </a:rPr>
              <a:t>applicants/tenants</a:t>
            </a:r>
          </a:p>
          <a:p>
            <a:pPr marL="285750" indent="-285750">
              <a:buFont typeface="Arial" panose="020B0604020202020204" pitchFamily="34" charset="0"/>
              <a:buChar char="•"/>
              <a:defRPr/>
            </a:pPr>
            <a:endParaRPr lang="en-US"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TSP are not approved by HUD unless an O/A adopts a local or residency preference but they are always reviewed during the MOR for contents, accuracy of information, and consistent application of policies in </a:t>
            </a:r>
            <a:r>
              <a:rPr lang="en-US" sz="1600" dirty="0" smtClean="0">
                <a:latin typeface="Times New Roman" panose="02020603050405020304" pitchFamily="18" charset="0"/>
                <a:cs typeface="Times New Roman" panose="02020603050405020304" pitchFamily="18" charset="0"/>
              </a:rPr>
              <a:t>it</a:t>
            </a:r>
          </a:p>
          <a:p>
            <a:pPr marL="285750" indent="-285750">
              <a:buFont typeface="Arial" panose="020B0604020202020204" pitchFamily="34" charset="0"/>
              <a:buChar char="•"/>
              <a:defRPr/>
            </a:pPr>
            <a:endParaRPr lang="en-US"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When requested, the owner must make the tenant selection plan available to the </a:t>
            </a:r>
            <a:r>
              <a:rPr lang="en-US" sz="1600" dirty="0" smtClean="0">
                <a:latin typeface="Times New Roman" panose="02020603050405020304" pitchFamily="18" charset="0"/>
                <a:cs typeface="Times New Roman" panose="02020603050405020304" pitchFamily="18" charset="0"/>
              </a:rPr>
              <a:t>public</a:t>
            </a:r>
          </a:p>
          <a:p>
            <a:pPr marL="285750" indent="-285750">
              <a:buFont typeface="Arial" panose="020B0604020202020204" pitchFamily="34" charset="0"/>
              <a:buChar char="•"/>
              <a:defRPr/>
            </a:pPr>
            <a:endParaRPr lang="en-US"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Make sure all sections match each other, and other documents in place, (i.e. </a:t>
            </a:r>
            <a:r>
              <a:rPr lang="en-US" altLang="en-US" sz="1600" dirty="0">
                <a:latin typeface="Times New Roman" panose="02020603050405020304" pitchFamily="18" charset="0"/>
                <a:cs typeface="Times New Roman" panose="02020603050405020304" pitchFamily="18" charset="0"/>
              </a:rPr>
              <a:t>Make sure preference section and unit transfer sections are updated for any changes as a result of VAWA - for example if your VAWA Emergency Transfer Plan says you will provide preference for VAWA victims - make sure this is addressed in your Preference Section of the TSP</a:t>
            </a:r>
            <a:r>
              <a:rPr lang="en-US" altLang="en-US" dirty="0" smtClean="0">
                <a:cs typeface="Arial" panose="020B0604020202020204" pitchFamily="34" charset="0"/>
              </a:rPr>
              <a:t>)</a:t>
            </a:r>
          </a:p>
          <a:p>
            <a:pPr>
              <a:defRPr/>
            </a:pPr>
            <a:endParaRPr lang="en-US" altLang="en-US" sz="800" dirty="0" smtClean="0">
              <a:cs typeface="Arial" panose="020B0604020202020204" pitchFamily="34" charset="0"/>
            </a:endParaRP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Review your TSP at least annually to ensure it reflects current operating practices, program priorities and HUD </a:t>
            </a:r>
            <a:r>
              <a:rPr lang="en-US" sz="1600" dirty="0" smtClean="0">
                <a:latin typeface="Times New Roman" panose="02020603050405020304" pitchFamily="18" charset="0"/>
                <a:cs typeface="Times New Roman" panose="02020603050405020304" pitchFamily="18" charset="0"/>
              </a:rPr>
              <a:t>requirements</a:t>
            </a:r>
          </a:p>
          <a:p>
            <a:pPr marL="285750" indent="-285750">
              <a:buFont typeface="Arial" panose="020B0604020202020204" pitchFamily="34" charset="0"/>
              <a:buChar char="•"/>
              <a:defRPr/>
            </a:pPr>
            <a:endParaRPr lang="en-US"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Keep in mind regulations change from time to time and therefore, the TSP often needs revising as a result</a:t>
            </a:r>
          </a:p>
          <a:p>
            <a:pPr>
              <a:buFont typeface="Arial" panose="020B0604020202020204" pitchFamily="34" charset="0"/>
              <a:buChar char="•"/>
              <a:defRPr/>
            </a:pPr>
            <a:endParaRPr lang="en-US" altLang="en-US" dirty="0">
              <a:cs typeface="Arial" panose="020B0604020202020204" pitchFamily="34" charset="0"/>
            </a:endParaRPr>
          </a:p>
        </p:txBody>
      </p:sp>
      <p:sp>
        <p:nvSpPr>
          <p:cNvPr id="5" name="Rectangle 4"/>
          <p:cNvSpPr/>
          <p:nvPr/>
        </p:nvSpPr>
        <p:spPr>
          <a:xfrm>
            <a:off x="580410" y="336978"/>
            <a:ext cx="7212020"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Tenant Selection Plan</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974105248"/>
      </p:ext>
    </p:extLst>
  </p:cSld>
  <p:clrMapOvr>
    <a:masterClrMapping/>
  </p:clrMapOvr>
  <p:transition spd="slow">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850392" y="1659511"/>
            <a:ext cx="7223760" cy="2308324"/>
          </a:xfrm>
          <a:prstGeom prst="rect">
            <a:avLst/>
          </a:prstGeom>
        </p:spPr>
        <p:txBody>
          <a:bodyPr wrap="square">
            <a:spAutoFit/>
          </a:bodyPr>
          <a:lstStyle/>
          <a:p>
            <a:pPr marL="285750" indent="-285750"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TSP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found to be non-compliant during an MOR, it must be modified </a:t>
            </a:r>
            <a:r>
              <a:rPr lang="en-US" dirty="0" smtClean="0">
                <a:latin typeface="Times New Roman" panose="02020603050405020304" pitchFamily="18" charset="0"/>
                <a:cs typeface="Times New Roman" panose="02020603050405020304" pitchFamily="18" charset="0"/>
              </a:rPr>
              <a:t>accordingly</a:t>
            </a:r>
          </a:p>
          <a:p>
            <a:pPr marL="285750" indent="-285750" algn="jus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TSP needs to be modified, you MUST notify all applicants on the waiting list, as well as potential applicants, and tenants of the modifications (good practice to outline notification methods in the TSP itself so that when it is modified, all applicants and tenants are properly notified of how the change in policy may affect them)</a:t>
            </a:r>
          </a:p>
        </p:txBody>
      </p:sp>
      <p:sp>
        <p:nvSpPr>
          <p:cNvPr id="4" name="Rectangle 3"/>
          <p:cNvSpPr/>
          <p:nvPr/>
        </p:nvSpPr>
        <p:spPr>
          <a:xfrm>
            <a:off x="889564" y="702302"/>
            <a:ext cx="6992564"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Tenant Selection Plan</a:t>
            </a:r>
            <a:endParaRPr lang="en-US" sz="3200" dirty="0">
              <a:latin typeface="Baskerville Old Face" panose="020206020805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3019006766"/>
      </p:ext>
    </p:extLst>
  </p:cSld>
  <p:clrMapOvr>
    <a:masterClrMapping/>
  </p:clrMapOvr>
  <p:transition spd="slow">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496389" y="1532709"/>
            <a:ext cx="7402286" cy="2616101"/>
          </a:xfrm>
          <a:prstGeom prst="rect">
            <a:avLst/>
          </a:prstGeom>
        </p:spPr>
        <p:txBody>
          <a:bodyPr wrap="square">
            <a:spAutoFit/>
          </a:bodyPr>
          <a:lstStyle/>
          <a:p>
            <a:pPr marL="0" indent="0" algn="ctr">
              <a:buNone/>
              <a:defRPr/>
            </a:pPr>
            <a:r>
              <a:rPr lang="en-US" sz="2000" i="1" dirty="0">
                <a:solidFill>
                  <a:srgbClr val="00B0F0"/>
                </a:solidFill>
                <a:effectLst>
                  <a:outerShdw blurRad="38100" dist="38100" dir="2700000" algn="tl">
                    <a:srgbClr val="000000">
                      <a:alpha val="43137"/>
                    </a:srgbClr>
                  </a:outerShdw>
                </a:effectLst>
                <a:cs typeface="Arial" panose="020B0604020202020204" pitchFamily="34" charset="0"/>
              </a:rPr>
              <a:t>QUESTIONS TO ASK YOURSELF…..</a:t>
            </a:r>
          </a:p>
          <a:p>
            <a:pPr marL="0" indent="0" algn="ctr">
              <a:defRPr/>
            </a:pPr>
            <a:endParaRPr lang="en-US" dirty="0">
              <a:cs typeface="Arial" panose="020B0604020202020204" pitchFamily="34" charset="0"/>
            </a:endParaRPr>
          </a:p>
          <a:p>
            <a:pPr>
              <a:buFont typeface="Arial" panose="020B0604020202020204" pitchFamily="34" charset="0"/>
              <a:buChar char="•"/>
              <a:defRPr/>
            </a:pPr>
            <a:r>
              <a:rPr lang="en-US" dirty="0">
                <a:cs typeface="Arial" panose="020B0604020202020204" pitchFamily="34" charset="0"/>
              </a:rPr>
              <a:t>Does screening documented in the tenant files match what is listed in the TSP? </a:t>
            </a:r>
          </a:p>
          <a:p>
            <a:pPr>
              <a:buFont typeface="Arial" panose="020B0604020202020204" pitchFamily="34" charset="0"/>
              <a:buChar char="•"/>
              <a:defRPr/>
            </a:pPr>
            <a:endParaRPr lang="en-US" dirty="0">
              <a:cs typeface="Arial" panose="020B0604020202020204" pitchFamily="34" charset="0"/>
            </a:endParaRPr>
          </a:p>
          <a:p>
            <a:pPr>
              <a:buFont typeface="Arial" panose="020B0604020202020204" pitchFamily="34" charset="0"/>
              <a:buChar char="•"/>
              <a:defRPr/>
            </a:pPr>
            <a:r>
              <a:rPr lang="en-US" dirty="0">
                <a:cs typeface="Arial" panose="020B0604020202020204" pitchFamily="34" charset="0"/>
              </a:rPr>
              <a:t>Does application/waiting list procedures in TSP match what property is doing? </a:t>
            </a:r>
          </a:p>
          <a:p>
            <a:pPr>
              <a:buFont typeface="Arial" panose="020B0604020202020204" pitchFamily="34" charset="0"/>
              <a:buChar char="•"/>
              <a:defRPr/>
            </a:pPr>
            <a:endParaRPr lang="en-US" dirty="0">
              <a:cs typeface="Arial" panose="020B0604020202020204" pitchFamily="34" charset="0"/>
            </a:endParaRPr>
          </a:p>
          <a:p>
            <a:pPr>
              <a:buFont typeface="Arial" panose="020B0604020202020204" pitchFamily="34" charset="0"/>
              <a:buChar char="•"/>
              <a:defRPr/>
            </a:pPr>
            <a:r>
              <a:rPr lang="en-US" dirty="0">
                <a:cs typeface="Arial" panose="020B0604020202020204" pitchFamily="34" charset="0"/>
              </a:rPr>
              <a:t>Does other TSP criteria match what is being done at the property?</a:t>
            </a:r>
          </a:p>
        </p:txBody>
      </p:sp>
      <p:sp>
        <p:nvSpPr>
          <p:cNvPr id="4" name="Rectangle 3"/>
          <p:cNvSpPr/>
          <p:nvPr/>
        </p:nvSpPr>
        <p:spPr>
          <a:xfrm>
            <a:off x="515965" y="640471"/>
            <a:ext cx="7704925" cy="584775"/>
          </a:xfrm>
          <a:prstGeom prst="rect">
            <a:avLst/>
          </a:prstGeom>
          <a:solidFill>
            <a:schemeClr val="tx2"/>
          </a:solidFill>
        </p:spPr>
        <p:txBody>
          <a:bodyPr wrap="square">
            <a:spAutoFit/>
          </a:bodyPr>
          <a:lstStyle/>
          <a:p>
            <a:r>
              <a:rPr lang="en-US" sz="3200" b="1" dirty="0">
                <a:latin typeface="Baskerville Old Face" panose="02020602080505020303" pitchFamily="18" charset="0"/>
                <a:cs typeface="Arial" pitchFamily="34" charset="0"/>
              </a:rPr>
              <a:t>Tenant Selection Plan</a:t>
            </a:r>
            <a:endParaRPr lang="en-US" sz="3200" dirty="0">
              <a:latin typeface="Baskerville Old Face" panose="020206020805050203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pic>
        <p:nvPicPr>
          <p:cNvPr id="7" name="Picture 6"/>
          <p:cNvPicPr>
            <a:picLocks noChangeAspect="1"/>
          </p:cNvPicPr>
          <p:nvPr/>
        </p:nvPicPr>
        <p:blipFill>
          <a:blip r:embed="rId3"/>
          <a:stretch>
            <a:fillRect/>
          </a:stretch>
        </p:blipFill>
        <p:spPr>
          <a:xfrm>
            <a:off x="728829" y="4281055"/>
            <a:ext cx="5538968" cy="2395881"/>
          </a:xfrm>
          <a:prstGeom prst="rect">
            <a:avLst/>
          </a:prstGeom>
        </p:spPr>
      </p:pic>
    </p:spTree>
    <p:extLst>
      <p:ext uri="{BB962C8B-B14F-4D97-AF65-F5344CB8AC3E}">
        <p14:creationId xmlns:p14="http://schemas.microsoft.com/office/powerpoint/2010/main" val="2534607326"/>
      </p:ext>
    </p:extLst>
  </p:cSld>
  <p:clrMapOvr>
    <a:masterClrMapping/>
  </p:clrMapOvr>
  <p:transition spd="slow">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557349" y="748022"/>
            <a:ext cx="5596563" cy="646331"/>
          </a:xfrm>
          <a:prstGeom prst="rect">
            <a:avLst/>
          </a:prstGeom>
          <a:solidFill>
            <a:schemeClr val="tx2"/>
          </a:solidFill>
        </p:spPr>
        <p:txBody>
          <a:bodyPr wrap="square">
            <a:spAutoFit/>
          </a:bodyPr>
          <a:lstStyle/>
          <a:p>
            <a:r>
              <a:rPr lang="en-US" sz="3600" b="1" dirty="0">
                <a:latin typeface="Baskerville Old Face" panose="02020602080505020303" pitchFamily="18" charset="0"/>
                <a:cs typeface="Arial" pitchFamily="34" charset="0"/>
              </a:rPr>
              <a:t>Synopsis</a:t>
            </a:r>
            <a:endParaRPr lang="en-US" sz="3600" dirty="0">
              <a:latin typeface="Baskerville Old Face" panose="02020602080505020303" pitchFamily="18" charset="0"/>
            </a:endParaRPr>
          </a:p>
        </p:txBody>
      </p:sp>
      <p:sp>
        <p:nvSpPr>
          <p:cNvPr id="4" name="Rectangle 3"/>
          <p:cNvSpPr/>
          <p:nvPr/>
        </p:nvSpPr>
        <p:spPr>
          <a:xfrm>
            <a:off x="1591056" y="2472214"/>
            <a:ext cx="5184648" cy="2492990"/>
          </a:xfrm>
          <a:prstGeom prst="rect">
            <a:avLst/>
          </a:prstGeom>
        </p:spPr>
        <p:txBody>
          <a:bodyPr wrap="square">
            <a:spAutoFit/>
          </a:bodyPr>
          <a:lstStyle/>
          <a:p>
            <a:pPr marL="52388" lvl="1" indent="0" algn="ctr">
              <a:buNone/>
              <a:defRPr/>
            </a:pPr>
            <a:r>
              <a:rPr lang="en-US" sz="2400" b="1" dirty="0">
                <a:latin typeface="Baskerville Old Face" panose="02020602080505020303" pitchFamily="18" charset="0"/>
                <a:cs typeface="Arial" panose="020B0604020202020204" pitchFamily="34" charset="0"/>
              </a:rPr>
              <a:t>The Addendum C can be a powerful tool to use to prepare for your next </a:t>
            </a:r>
            <a:r>
              <a:rPr lang="en-US" sz="3600" b="1" dirty="0" smtClean="0">
                <a:latin typeface="Baskerville Old Face" panose="02020602080505020303" pitchFamily="18" charset="0"/>
                <a:cs typeface="Arial" panose="020B0604020202020204" pitchFamily="34" charset="0"/>
              </a:rPr>
              <a:t>MOR</a:t>
            </a:r>
            <a:endParaRPr lang="en-US" sz="3600" b="1" dirty="0">
              <a:latin typeface="Baskerville Old Face" panose="02020602080505020303" pitchFamily="18" charset="0"/>
              <a:cs typeface="Arial" panose="020B0604020202020204" pitchFamily="34" charset="0"/>
            </a:endParaRPr>
          </a:p>
          <a:p>
            <a:pPr marL="52388" lvl="1" indent="0" algn="ctr">
              <a:buNone/>
              <a:defRPr/>
            </a:pPr>
            <a:endParaRPr lang="en-US" sz="2400" b="1" dirty="0">
              <a:latin typeface="Baskerville Old Face" panose="02020602080505020303" pitchFamily="18" charset="0"/>
              <a:cs typeface="Arial" panose="020B0604020202020204" pitchFamily="34" charset="0"/>
            </a:endParaRPr>
          </a:p>
          <a:p>
            <a:pPr marL="52388" lvl="1" indent="0" algn="ctr">
              <a:buNone/>
              <a:defRPr/>
            </a:pPr>
            <a:r>
              <a:rPr lang="en-US" sz="2400" b="1" dirty="0">
                <a:latin typeface="Baskerville Old Face" panose="02020602080505020303" pitchFamily="18" charset="0"/>
                <a:cs typeface="Arial" panose="020B0604020202020204" pitchFamily="34" charset="0"/>
              </a:rPr>
              <a:t>The more you prepare, the more you increase your path to a higher rating.</a:t>
            </a:r>
            <a:endParaRPr lang="en-US" sz="2400" dirty="0">
              <a:latin typeface="Baskerville Old Face" panose="02020602080505020303" pitchFamily="18"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067" y="5669174"/>
            <a:ext cx="1508431" cy="1119158"/>
          </a:xfrm>
          <a:prstGeom prst="rect">
            <a:avLst/>
          </a:prstGeom>
        </p:spPr>
      </p:pic>
    </p:spTree>
    <p:extLst>
      <p:ext uri="{BB962C8B-B14F-4D97-AF65-F5344CB8AC3E}">
        <p14:creationId xmlns:p14="http://schemas.microsoft.com/office/powerpoint/2010/main" val="2128645503"/>
      </p:ext>
    </p:extLst>
  </p:cSld>
  <p:clrMapOvr>
    <a:masterClrMapping/>
  </p:clrMapOvr>
  <p:transition spd="slow">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3614058" y="2464525"/>
            <a:ext cx="4580707" cy="3139321"/>
          </a:xfrm>
          <a:prstGeom prst="rect">
            <a:avLst/>
          </a:prstGeom>
          <a:solidFill>
            <a:schemeClr val="tx2"/>
          </a:solidFill>
        </p:spPr>
        <p:txBody>
          <a:bodyPr wrap="square">
            <a:spAutoFit/>
          </a:bodyPr>
          <a:lstStyle/>
          <a:p>
            <a:r>
              <a:rPr lang="en-US" sz="6600" dirty="0">
                <a:latin typeface="Baskerville Old Face" panose="02020602080505020303" pitchFamily="18" charset="0"/>
              </a:rPr>
              <a:t>After the </a:t>
            </a:r>
            <a:endParaRPr lang="en-US" sz="6600" dirty="0" smtClean="0">
              <a:latin typeface="Baskerville Old Face" panose="02020602080505020303" pitchFamily="18" charset="0"/>
            </a:endParaRPr>
          </a:p>
          <a:p>
            <a:r>
              <a:rPr lang="en-US" sz="6600" dirty="0" smtClean="0">
                <a:latin typeface="Baskerville Old Face" panose="02020602080505020303" pitchFamily="18" charset="0"/>
              </a:rPr>
              <a:t>On-site Review</a:t>
            </a:r>
            <a:endParaRPr lang="en-US" sz="6600" dirty="0">
              <a:latin typeface="Baskerville Old Face" panose="02020602080505020303" pitchFamily="18" charset="0"/>
            </a:endParaRPr>
          </a:p>
        </p:txBody>
      </p:sp>
      <p:pic>
        <p:nvPicPr>
          <p:cNvPr id="4" name="Espace réservé pour une image  7">
            <a:extLst>
              <a:ext uri="{FF2B5EF4-FFF2-40B4-BE49-F238E27FC236}">
                <a16:creationId xmlns:a16="http://schemas.microsoft.com/office/drawing/2014/main" id="{69EBB31F-70C1-AC43-8C5D-3FF438C4AC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902" r="28902"/>
          <a:stretch/>
        </p:blipFill>
        <p:spPr>
          <a:xfrm>
            <a:off x="391886" y="322216"/>
            <a:ext cx="2825750" cy="673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1286893164"/>
      </p:ext>
    </p:extLst>
  </p:cSld>
  <p:clrMapOvr>
    <a:masterClrMapping/>
  </p:clrMapOvr>
  <p:transition spd="slow">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972462" y="657889"/>
            <a:ext cx="7457435" cy="584775"/>
          </a:xfrm>
          <a:prstGeom prst="rect">
            <a:avLst/>
          </a:prstGeom>
          <a:solidFill>
            <a:schemeClr val="tx2"/>
          </a:solidFill>
        </p:spPr>
        <p:txBody>
          <a:bodyPr wrap="square">
            <a:spAutoFit/>
          </a:bodyPr>
          <a:lstStyle/>
          <a:p>
            <a:r>
              <a:rPr lang="en-US" sz="3200" b="1" dirty="0">
                <a:latin typeface="Baskerville Old Face" panose="02020602080505020303" pitchFamily="18" charset="0"/>
              </a:rPr>
              <a:t>After the On-site review</a:t>
            </a:r>
            <a:endParaRPr lang="en-US" sz="3200" dirty="0">
              <a:latin typeface="Baskerville Old Face" panose="02020602080505020303" pitchFamily="18" charset="0"/>
            </a:endParaRPr>
          </a:p>
        </p:txBody>
      </p:sp>
      <p:sp>
        <p:nvSpPr>
          <p:cNvPr id="4" name="Rectangle 3"/>
          <p:cNvSpPr/>
          <p:nvPr/>
        </p:nvSpPr>
        <p:spPr>
          <a:xfrm>
            <a:off x="846909" y="1446058"/>
            <a:ext cx="7350034" cy="3970318"/>
          </a:xfrm>
          <a:prstGeom prst="rect">
            <a:avLst/>
          </a:prstGeom>
        </p:spPr>
        <p:txBody>
          <a:bodyPr wrap="square">
            <a:spAutoFit/>
          </a:bodyPr>
          <a:lstStyle/>
          <a:p>
            <a:pPr marL="514350" indent="-285750">
              <a:buFont typeface="Arial" panose="020B0604020202020204" pitchFamily="34" charset="0"/>
              <a:buChar char="•"/>
            </a:pPr>
            <a:r>
              <a:rPr lang="en-US" dirty="0"/>
              <a:t>Within 30 calendar days from the close out meeting, the PBCA must issue the report to the owner </a:t>
            </a:r>
          </a:p>
          <a:p>
            <a:pPr marL="457200" indent="-228600">
              <a:buFont typeface="Wingdings" panose="05000000000000000000" pitchFamily="2" charset="2"/>
              <a:buChar char="§"/>
            </a:pPr>
            <a:endParaRPr lang="en-US" dirty="0"/>
          </a:p>
          <a:p>
            <a:pPr marL="514350" indent="-285750">
              <a:buFont typeface="Arial" panose="020B0604020202020204" pitchFamily="34" charset="0"/>
              <a:buChar char="•"/>
            </a:pPr>
            <a:r>
              <a:rPr lang="en-US" dirty="0"/>
              <a:t>The original report is issued to the owner and is usually accompanied by an owner/agent transmittal letter</a:t>
            </a:r>
          </a:p>
          <a:p>
            <a:pPr marL="457200" indent="-228600">
              <a:buFont typeface="Wingdings" panose="05000000000000000000" pitchFamily="2" charset="2"/>
              <a:buChar char="§"/>
            </a:pPr>
            <a:endParaRPr lang="en-US" dirty="0"/>
          </a:p>
          <a:p>
            <a:pPr marL="514350" indent="-285750">
              <a:buFont typeface="Arial" panose="020B0604020202020204" pitchFamily="34" charset="0"/>
              <a:buChar char="•"/>
            </a:pPr>
            <a:r>
              <a:rPr lang="en-US" dirty="0"/>
              <a:t>If the report lists any findings, the owner must, within 30 days, submit a response</a:t>
            </a:r>
          </a:p>
          <a:p>
            <a:pPr marL="457200" indent="-228600">
              <a:buFont typeface="Wingdings" panose="05000000000000000000" pitchFamily="2" charset="2"/>
              <a:buChar char="§"/>
            </a:pPr>
            <a:endParaRPr lang="en-US" dirty="0"/>
          </a:p>
          <a:p>
            <a:pPr marL="514350" indent="-285750">
              <a:buFont typeface="Arial" panose="020B0604020202020204" pitchFamily="34" charset="0"/>
              <a:buChar char="•"/>
            </a:pPr>
            <a:r>
              <a:rPr lang="en-US" dirty="0"/>
              <a:t>PBCA will follow up on MOR every 30 days until close out</a:t>
            </a:r>
          </a:p>
          <a:p>
            <a:pPr marL="457200" indent="-228600">
              <a:buFont typeface="Wingdings" panose="05000000000000000000" pitchFamily="2" charset="2"/>
              <a:buChar char="§"/>
            </a:pPr>
            <a:endParaRPr lang="en-US" dirty="0"/>
          </a:p>
          <a:p>
            <a:pPr marL="514350" indent="-285750">
              <a:buFont typeface="Arial" panose="020B0604020202020204" pitchFamily="34" charset="0"/>
              <a:buChar char="•"/>
            </a:pPr>
            <a:r>
              <a:rPr lang="en-US" dirty="0"/>
              <a:t>Close out is considered complete when all findings have been corrected and the close out letter is sent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pic>
        <p:nvPicPr>
          <p:cNvPr id="6" name="Picture 5" descr="Report - Wooden Tile Imag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192" y="5160264"/>
            <a:ext cx="2112264" cy="1408176"/>
          </a:xfrm>
          <a:prstGeom prst="rect">
            <a:avLst/>
          </a:prstGeom>
        </p:spPr>
      </p:pic>
    </p:spTree>
    <p:extLst>
      <p:ext uri="{BB962C8B-B14F-4D97-AF65-F5344CB8AC3E}">
        <p14:creationId xmlns:p14="http://schemas.microsoft.com/office/powerpoint/2010/main" val="3654206485"/>
      </p:ext>
    </p:extLst>
  </p:cSld>
  <p:clrMapOvr>
    <a:masterClrMapping/>
  </p:clrMapOvr>
  <p:transition spd="slow">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834944" y="919145"/>
            <a:ext cx="6863433" cy="584775"/>
          </a:xfrm>
          <a:prstGeom prst="rect">
            <a:avLst/>
          </a:prstGeom>
          <a:solidFill>
            <a:schemeClr val="tx2"/>
          </a:solidFill>
        </p:spPr>
        <p:txBody>
          <a:bodyPr wrap="square">
            <a:spAutoFit/>
          </a:bodyPr>
          <a:lstStyle/>
          <a:p>
            <a:r>
              <a:rPr lang="en-US" sz="3200" b="1" dirty="0">
                <a:latin typeface="Baskerville Old Face" panose="02020602080505020303" pitchFamily="18" charset="0"/>
              </a:rPr>
              <a:t>Responding to an MOR</a:t>
            </a:r>
            <a:endParaRPr lang="en-US" sz="3200" dirty="0">
              <a:latin typeface="Baskerville Old Face" panose="02020602080505020303" pitchFamily="18" charset="0"/>
            </a:endParaRPr>
          </a:p>
        </p:txBody>
      </p:sp>
      <p:sp>
        <p:nvSpPr>
          <p:cNvPr id="4" name="Rectangle 3"/>
          <p:cNvSpPr/>
          <p:nvPr/>
        </p:nvSpPr>
        <p:spPr>
          <a:xfrm>
            <a:off x="923108" y="1910753"/>
            <a:ext cx="7262948" cy="240065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Provide a complete and timely response</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Timeframe for responding: </a:t>
            </a:r>
          </a:p>
          <a:p>
            <a:pPr marL="4572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30 days from the date of the MOR report</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Consequences for not responding on time: </a:t>
            </a:r>
          </a:p>
          <a:p>
            <a:pPr marL="4572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HUD is required to flag all owners/agents that do not provide a response within 30 days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3568205271"/>
      </p:ext>
    </p:extLst>
  </p:cSld>
  <p:clrMapOvr>
    <a:masterClrMapping/>
  </p:clrMapOvr>
  <p:transition spd="slow">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792480" y="1889760"/>
            <a:ext cx="6152606" cy="2862322"/>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Your response needs to include all items asked for in the corrective action for each finding issued on the report</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Each finding needs to be addressed whether it has been completed or not.  An explanation must be provided along with the progress on each finding that has not been completed</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Your response needs to include a cover letter and all supporting documentation, summaries, and written certifications requested for each finding</a:t>
            </a:r>
          </a:p>
        </p:txBody>
      </p:sp>
      <p:sp>
        <p:nvSpPr>
          <p:cNvPr id="4" name="Rectangle 3"/>
          <p:cNvSpPr/>
          <p:nvPr/>
        </p:nvSpPr>
        <p:spPr>
          <a:xfrm>
            <a:off x="915986" y="753683"/>
            <a:ext cx="6808517" cy="584775"/>
          </a:xfrm>
          <a:prstGeom prst="rect">
            <a:avLst/>
          </a:prstGeom>
          <a:solidFill>
            <a:schemeClr val="tx2"/>
          </a:solidFill>
        </p:spPr>
        <p:txBody>
          <a:bodyPr wrap="square">
            <a:spAutoFit/>
          </a:bodyPr>
          <a:lstStyle/>
          <a:p>
            <a:r>
              <a:rPr lang="en-US" sz="3200" b="1" dirty="0">
                <a:latin typeface="Baskerville Old Face" panose="02020602080505020303" pitchFamily="18" charset="0"/>
              </a:rPr>
              <a:t>Providing a Complete Response</a:t>
            </a:r>
            <a:endParaRPr lang="en-US" sz="3200" dirty="0">
              <a:latin typeface="Baskerville Old Face" panose="02020602080505020303" pitchFamily="18" charset="0"/>
            </a:endParaRPr>
          </a:p>
        </p:txBody>
      </p:sp>
      <p:sp>
        <p:nvSpPr>
          <p:cNvPr id="5" name="Rectangle 4"/>
          <p:cNvSpPr/>
          <p:nvPr/>
        </p:nvSpPr>
        <p:spPr>
          <a:xfrm>
            <a:off x="862148" y="5199018"/>
            <a:ext cx="6013269" cy="923330"/>
          </a:xfrm>
          <a:prstGeom prst="rect">
            <a:avLst/>
          </a:prstGeom>
        </p:spPr>
        <p:txBody>
          <a:bodyPr wrap="square">
            <a:spAutoFit/>
          </a:bodyPr>
          <a:lstStyle/>
          <a:p>
            <a:pPr marL="400050" lvl="1" indent="0" algn="just">
              <a:buNone/>
            </a:pPr>
            <a:r>
              <a:rPr lang="en-US" altLang="en-US" b="1" dirty="0" smtClean="0">
                <a:latin typeface="Baskerville Old Face" panose="02020602080505020303" pitchFamily="18" charset="0"/>
                <a:cs typeface="Arial" panose="020B0604020202020204" pitchFamily="34" charset="0"/>
              </a:rPr>
              <a:t>Note:   Never </a:t>
            </a:r>
            <a:r>
              <a:rPr lang="en-US" altLang="en-US" b="1" dirty="0">
                <a:latin typeface="Baskerville Old Face" panose="02020602080505020303" pitchFamily="18" charset="0"/>
                <a:cs typeface="Arial" panose="020B0604020202020204" pitchFamily="34" charset="0"/>
              </a:rPr>
              <a:t>send tenant files, EIV Master Files, or anything containing Social Security Numbers or Dates of Birth via email. These must be secured</a:t>
            </a:r>
            <a:r>
              <a:rPr lang="en-US" altLang="en-US" b="1" dirty="0" smtClean="0">
                <a:latin typeface="Baskerville Old Face" panose="02020602080505020303" pitchFamily="18" charset="0"/>
                <a:cs typeface="Arial" panose="020B0604020202020204" pitchFamily="34" charset="0"/>
              </a:rPr>
              <a:t>.</a:t>
            </a:r>
            <a:endParaRPr lang="en-US" altLang="en-US" b="1" dirty="0">
              <a:latin typeface="Baskerville Old Face" panose="02020602080505020303" pitchFamily="18"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5738842"/>
            <a:ext cx="1508431" cy="1119158"/>
          </a:xfrm>
          <a:prstGeom prst="rect">
            <a:avLst/>
          </a:prstGeom>
        </p:spPr>
      </p:pic>
    </p:spTree>
    <p:extLst>
      <p:ext uri="{BB962C8B-B14F-4D97-AF65-F5344CB8AC3E}">
        <p14:creationId xmlns:p14="http://schemas.microsoft.com/office/powerpoint/2010/main" val="1508171986"/>
      </p:ext>
    </p:extLst>
  </p:cSld>
  <p:clrMapOvr>
    <a:masterClrMapping/>
  </p:clrMapOvr>
  <p:transition spd="slow">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normAutofit fontScale="90000"/>
          </a:bodyPr>
          <a:lstStyle/>
          <a:p>
            <a:pPr algn="ctr">
              <a:defRPr/>
            </a:pPr>
            <a:r>
              <a:rPr lang="en-US" dirty="0"/>
              <a:t>North Tampa Housing Development Corporation</a:t>
            </a:r>
          </a:p>
        </p:txBody>
      </p:sp>
      <p:sp>
        <p:nvSpPr>
          <p:cNvPr id="41987" name="Text Placeholder 30"/>
          <p:cNvSpPr>
            <a:spLocks noGrp="1"/>
          </p:cNvSpPr>
          <p:nvPr>
            <p:ph type="body" sz="quarter" idx="13"/>
          </p:nvPr>
        </p:nvSpPr>
        <p:spPr>
          <a:xfrm>
            <a:off x="76200" y="0"/>
            <a:ext cx="8534400" cy="914400"/>
          </a:xfrm>
          <a:solidFill>
            <a:schemeClr val="bg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noAutofit/>
          </a:bodyPr>
          <a:lstStyle/>
          <a:p>
            <a:pPr marL="231775" indent="0" eaLnBrk="1" hangingPunct="1">
              <a:spcBef>
                <a:spcPct val="0"/>
              </a:spcBef>
            </a:pPr>
            <a:r>
              <a:rPr lang="en-US" altLang="en-US" sz="2800" kern="1200" dirty="0" smtClean="0">
                <a:solidFill>
                  <a:schemeClr val="tx1"/>
                </a:solidFill>
                <a:latin typeface="Arial" panose="020B0604020202020204" pitchFamily="34" charset="0"/>
                <a:cs typeface="Arial" panose="020B0604020202020204" pitchFamily="34" charset="0"/>
              </a:rPr>
              <a:t>Q &amp; A</a:t>
            </a:r>
            <a:endParaRPr lang="en-US" altLang="en-US" sz="2800" kern="1200" dirty="0">
              <a:solidFill>
                <a:schemeClr val="tx1"/>
              </a:solidFill>
              <a:latin typeface="Arial" panose="020B0604020202020204" pitchFamily="34" charset="0"/>
              <a:cs typeface="Arial" panose="020B0604020202020204" pitchFamily="34" charset="0"/>
            </a:endParaRPr>
          </a:p>
        </p:txBody>
      </p:sp>
      <p:sp>
        <p:nvSpPr>
          <p:cNvPr id="41990" name="Content Placeholder 2"/>
          <p:cNvSpPr>
            <a:spLocks noGrp="1"/>
          </p:cNvSpPr>
          <p:nvPr>
            <p:ph sz="quarter" idx="15"/>
          </p:nvPr>
        </p:nvSpPr>
        <p:spPr>
          <a:xfrm>
            <a:off x="304800" y="1143000"/>
            <a:ext cx="8305800" cy="4881847"/>
          </a:xfrm>
        </p:spPr>
        <p:txBody>
          <a:bodyPr/>
          <a:lstStyle/>
          <a:p>
            <a:pPr marL="0" indent="0"/>
            <a:r>
              <a:rPr lang="en-US" altLang="en-US" dirty="0" smtClean="0"/>
              <a:t> </a:t>
            </a:r>
          </a:p>
        </p:txBody>
      </p:sp>
      <p:sp>
        <p:nvSpPr>
          <p:cNvPr id="11" name="Slide Number Placeholder 4"/>
          <p:cNvSpPr>
            <a:spLocks noGrp="1"/>
          </p:cNvSpPr>
          <p:nvPr>
            <p:ph type="sldNum" sz="quarter" idx="4294967295"/>
          </p:nvPr>
        </p:nvSpPr>
        <p:spPr>
          <a:xfrm>
            <a:off x="8610600" y="6477000"/>
            <a:ext cx="464753" cy="304800"/>
          </a:xfrm>
          <a:prstGeom prst="rect">
            <a:avLst/>
          </a:prstGeom>
        </p:spPr>
        <p:txBody>
          <a:bodyPr/>
          <a:lstStyle/>
          <a:p>
            <a:pPr>
              <a:defRPr/>
            </a:pPr>
            <a:fld id="{1C1E728C-F1CA-46CE-B227-C2B60DF11340}" type="slidenum">
              <a:rPr lang="en-US" altLang="en-US" sz="1000" smtClean="0">
                <a:cs typeface="Arial" panose="020B0604020202020204" pitchFamily="34" charset="0"/>
              </a:rPr>
              <a:pPr>
                <a:defRPr/>
              </a:pPr>
              <a:t>69</a:t>
            </a:fld>
            <a:endParaRPr lang="en-US" altLang="en-US" sz="1000" dirty="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29" y="1396999"/>
            <a:ext cx="6941771" cy="4627847"/>
          </a:xfrm>
          <a:prstGeom prst="rect">
            <a:avLst/>
          </a:prstGeom>
        </p:spPr>
      </p:pic>
    </p:spTree>
    <p:extLst>
      <p:ext uri="{BB962C8B-B14F-4D97-AF65-F5344CB8AC3E}">
        <p14:creationId xmlns:p14="http://schemas.microsoft.com/office/powerpoint/2010/main" val="180469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a:t>
            </a:r>
          </a:p>
        </p:txBody>
      </p:sp>
      <p:sp>
        <p:nvSpPr>
          <p:cNvPr id="3" name="Rectangle 2"/>
          <p:cNvSpPr/>
          <p:nvPr/>
        </p:nvSpPr>
        <p:spPr>
          <a:xfrm>
            <a:off x="670761" y="502005"/>
            <a:ext cx="6957948" cy="830997"/>
          </a:xfrm>
          <a:prstGeom prst="rect">
            <a:avLst/>
          </a:prstGeom>
          <a:solidFill>
            <a:schemeClr val="tx2"/>
          </a:solidFill>
        </p:spPr>
        <p:txBody>
          <a:bodyPr wrap="square">
            <a:spAutoFit/>
          </a:bodyPr>
          <a:lstStyle/>
          <a:p>
            <a:r>
              <a:rPr lang="en-US" sz="4800" b="1" dirty="0">
                <a:solidFill>
                  <a:srgbClr val="002060"/>
                </a:solidFill>
                <a:latin typeface="Baskerville Old Face" panose="02020602080505020303" pitchFamily="18" charset="0"/>
              </a:rPr>
              <a:t>Be Proactive…..</a:t>
            </a:r>
            <a:endParaRPr lang="en-US" sz="4800" dirty="0">
              <a:solidFill>
                <a:srgbClr val="002060"/>
              </a:solidFill>
              <a:latin typeface="Baskerville Old Face" panose="02020602080505020303" pitchFamily="18" charset="0"/>
            </a:endParaRPr>
          </a:p>
        </p:txBody>
      </p:sp>
      <p:sp>
        <p:nvSpPr>
          <p:cNvPr id="4" name="Rectangle 3"/>
          <p:cNvSpPr/>
          <p:nvPr/>
        </p:nvSpPr>
        <p:spPr>
          <a:xfrm>
            <a:off x="804672" y="1577975"/>
            <a:ext cx="7040880" cy="3939540"/>
          </a:xfrm>
          <a:prstGeom prst="rect">
            <a:avLst/>
          </a:prstGeom>
        </p:spPr>
        <p:txBody>
          <a:bodyPr wrap="square">
            <a:spAutoFit/>
          </a:bodyPr>
          <a:lstStyle/>
          <a:p>
            <a:pPr marL="342900" lvl="3"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Review staff practices for compliance with </a:t>
            </a:r>
            <a:r>
              <a:rPr lang="en-US" u="sng" dirty="0">
                <a:latin typeface="Times New Roman" panose="02020603050405020304" pitchFamily="18" charset="0"/>
                <a:cs typeface="Times New Roman" panose="02020603050405020304" pitchFamily="18" charset="0"/>
              </a:rPr>
              <a:t>current </a:t>
            </a:r>
            <a:r>
              <a:rPr lang="en-US" u="sng" dirty="0" smtClean="0">
                <a:latin typeface="Times New Roman" panose="02020603050405020304" pitchFamily="18" charset="0"/>
                <a:cs typeface="Times New Roman" panose="02020603050405020304" pitchFamily="18" charset="0"/>
              </a:rPr>
              <a:t>and </a:t>
            </a:r>
            <a:r>
              <a:rPr lang="en-US" b="1" u="sng" dirty="0">
                <a:latin typeface="Times New Roman" panose="02020603050405020304" pitchFamily="18" charset="0"/>
                <a:cs typeface="Times New Roman" panose="02020603050405020304" pitchFamily="18" charset="0"/>
              </a:rPr>
              <a:t>NEW</a:t>
            </a:r>
            <a:r>
              <a:rPr lang="en-US" dirty="0">
                <a:latin typeface="Times New Roman" panose="02020603050405020304" pitchFamily="18" charset="0"/>
                <a:cs typeface="Times New Roman" panose="02020603050405020304" pitchFamily="18" charset="0"/>
              </a:rPr>
              <a:t> regulations and procedures. </a:t>
            </a:r>
          </a:p>
          <a:p>
            <a:pPr marL="700088" lvl="3"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 all needed training/instruction to staff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correct </a:t>
            </a:r>
            <a:r>
              <a:rPr lang="en-US" dirty="0" smtClean="0">
                <a:latin typeface="Times New Roman" panose="02020603050405020304" pitchFamily="18" charset="0"/>
                <a:cs typeface="Times New Roman" panose="02020603050405020304" pitchFamily="18" charset="0"/>
              </a:rPr>
              <a:t>any deficiencies </a:t>
            </a:r>
            <a:r>
              <a:rPr lang="en-US" dirty="0">
                <a:latin typeface="Times New Roman" panose="02020603050405020304" pitchFamily="18" charset="0"/>
                <a:cs typeface="Times New Roman" panose="02020603050405020304" pitchFamily="18" charset="0"/>
              </a:rPr>
              <a:t>in staff practices. </a:t>
            </a:r>
            <a:endParaRPr lang="en-US" dirty="0" smtClean="0">
              <a:latin typeface="Times New Roman" panose="02020603050405020304" pitchFamily="18" charset="0"/>
              <a:cs typeface="Times New Roman" panose="02020603050405020304" pitchFamily="18" charset="0"/>
            </a:endParaRPr>
          </a:p>
          <a:p>
            <a:pPr marL="357188" lvl="3" algn="just"/>
            <a:endParaRPr lang="en-US"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tabLst>
                <a:tab pos="566738" algn="l"/>
              </a:tabLst>
            </a:pPr>
            <a:r>
              <a:rPr lang="en-US" dirty="0">
                <a:latin typeface="Times New Roman" panose="02020603050405020304" pitchFamily="18" charset="0"/>
                <a:cs typeface="Times New Roman" panose="02020603050405020304" pitchFamily="18" charset="0"/>
              </a:rPr>
              <a:t>Review the physical condition of the site as well as the last REAC inspection. </a:t>
            </a:r>
          </a:p>
          <a:p>
            <a:pPr marL="762000" lvl="3" indent="-3429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Make </a:t>
            </a:r>
            <a:r>
              <a:rPr lang="en-US" dirty="0">
                <a:latin typeface="Times New Roman" panose="02020603050405020304" pitchFamily="18" charset="0"/>
                <a:cs typeface="Times New Roman" panose="02020603050405020304" pitchFamily="18" charset="0"/>
              </a:rPr>
              <a:t>all necessary </a:t>
            </a:r>
            <a:r>
              <a:rPr lang="en-US" dirty="0" smtClean="0">
                <a:latin typeface="Times New Roman" panose="02020603050405020304" pitchFamily="18" charset="0"/>
                <a:cs typeface="Times New Roman" panose="02020603050405020304" pitchFamily="18" charset="0"/>
              </a:rPr>
              <a:t>repairs.</a:t>
            </a:r>
          </a:p>
          <a:p>
            <a:pPr marL="419100" lvl="3" algn="just"/>
            <a:endParaRPr lang="en-US"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Review last MOR to ensure all corrective actions have been completed/implemented. </a:t>
            </a:r>
          </a:p>
          <a:p>
            <a:pPr marL="762000" lvl="3"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Ensure all 100% file reviews </a:t>
            </a:r>
            <a:r>
              <a:rPr lang="en-US" dirty="0" smtClean="0">
                <a:latin typeface="Times New Roman" panose="02020603050405020304" pitchFamily="18" charset="0"/>
                <a:cs typeface="Times New Roman" panose="02020603050405020304" pitchFamily="18" charset="0"/>
              </a:rPr>
              <a:t>that were required </a:t>
            </a:r>
            <a:r>
              <a:rPr lang="en-US" dirty="0">
                <a:latin typeface="Times New Roman" panose="02020603050405020304" pitchFamily="18" charset="0"/>
                <a:cs typeface="Times New Roman" panose="02020603050405020304" pitchFamily="18" charset="0"/>
              </a:rPr>
              <a:t>have been completed and necessary corrections made. </a:t>
            </a:r>
          </a:p>
          <a:p>
            <a:pPr marL="762000" lvl="3"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Correct </a:t>
            </a:r>
            <a:r>
              <a:rPr lang="en-US" dirty="0" smtClean="0">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repeat/recurring deficiencies.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446" y="5542548"/>
            <a:ext cx="1464888" cy="1086852"/>
          </a:xfrm>
          <a:prstGeom prst="rect">
            <a:avLst/>
          </a:prstGeom>
        </p:spPr>
      </p:pic>
    </p:spTree>
    <p:extLst>
      <p:ext uri="{BB962C8B-B14F-4D97-AF65-F5344CB8AC3E}">
        <p14:creationId xmlns:p14="http://schemas.microsoft.com/office/powerpoint/2010/main" val="74776947"/>
      </p:ext>
    </p:extLst>
  </p:cSld>
  <p:clrMapOvr>
    <a:masterClrMapping/>
  </p:clrMapOvr>
  <p:transition spd="slow" advTm="45986">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normAutofit fontScale="90000"/>
          </a:bodyPr>
          <a:lstStyle/>
          <a:p>
            <a:pPr algn="ctr">
              <a:defRPr/>
            </a:pPr>
            <a:r>
              <a:rPr lang="en-US" dirty="0"/>
              <a:t>North Tampa Housing Development Corporation</a:t>
            </a:r>
          </a:p>
        </p:txBody>
      </p:sp>
      <p:sp>
        <p:nvSpPr>
          <p:cNvPr id="41987" name="Text Placeholder 30"/>
          <p:cNvSpPr>
            <a:spLocks noGrp="1"/>
          </p:cNvSpPr>
          <p:nvPr>
            <p:ph type="body" sz="quarter" idx="13"/>
          </p:nvPr>
        </p:nvSpPr>
        <p:spPr>
          <a:xfrm>
            <a:off x="152400" y="0"/>
            <a:ext cx="8458200" cy="914400"/>
          </a:xfrm>
          <a:solidFill>
            <a:schemeClr val="bg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noAutofit/>
          </a:bodyPr>
          <a:lstStyle/>
          <a:p>
            <a:pPr marL="231775" indent="0" eaLnBrk="1" hangingPunct="1">
              <a:spcBef>
                <a:spcPct val="0"/>
              </a:spcBef>
            </a:pPr>
            <a:r>
              <a:rPr lang="en-US" altLang="en-US" sz="2800" kern="1200" dirty="0" smtClean="0">
                <a:solidFill>
                  <a:schemeClr val="tx1"/>
                </a:solidFill>
                <a:latin typeface="Arial" panose="020B0604020202020204" pitchFamily="34" charset="0"/>
                <a:cs typeface="Arial" panose="020B0604020202020204" pitchFamily="34" charset="0"/>
              </a:rPr>
              <a:t>Thank You!</a:t>
            </a:r>
            <a:endParaRPr lang="en-US" altLang="en-US" sz="2800" kern="1200" dirty="0">
              <a:solidFill>
                <a:schemeClr val="tx1"/>
              </a:solidFill>
              <a:latin typeface="Arial" panose="020B0604020202020204" pitchFamily="34" charset="0"/>
              <a:cs typeface="Arial" panose="020B0604020202020204" pitchFamily="34" charset="0"/>
            </a:endParaRPr>
          </a:p>
        </p:txBody>
      </p:sp>
      <p:sp>
        <p:nvSpPr>
          <p:cNvPr id="41990" name="Content Placeholder 2"/>
          <p:cNvSpPr>
            <a:spLocks noGrp="1"/>
          </p:cNvSpPr>
          <p:nvPr>
            <p:ph sz="quarter" idx="15"/>
          </p:nvPr>
        </p:nvSpPr>
        <p:spPr>
          <a:xfrm>
            <a:off x="381000" y="1902476"/>
            <a:ext cx="3124200" cy="3815047"/>
          </a:xfrm>
        </p:spPr>
        <p:txBody>
          <a:bodyPr/>
          <a:lstStyle/>
          <a:p>
            <a:pPr marL="0" indent="0"/>
            <a:r>
              <a:rPr lang="en-US" altLang="en-US" dirty="0" smtClean="0"/>
              <a:t> </a:t>
            </a:r>
          </a:p>
          <a:p>
            <a:pPr marL="0" indent="0"/>
            <a:endParaRPr lang="en-US" altLang="en-US" sz="1800" dirty="0"/>
          </a:p>
          <a:p>
            <a:pPr marL="0" indent="0"/>
            <a:endParaRPr lang="en-US" altLang="en-US" sz="1800" dirty="0"/>
          </a:p>
          <a:p>
            <a:pPr marL="0" indent="0"/>
            <a:endParaRPr lang="en-US" altLang="en-US" sz="1800" dirty="0" smtClean="0"/>
          </a:p>
        </p:txBody>
      </p:sp>
      <p:sp>
        <p:nvSpPr>
          <p:cNvPr id="11" name="Slide Number Placeholder 4"/>
          <p:cNvSpPr>
            <a:spLocks noGrp="1"/>
          </p:cNvSpPr>
          <p:nvPr>
            <p:ph type="sldNum" sz="quarter" idx="4294967295"/>
          </p:nvPr>
        </p:nvSpPr>
        <p:spPr>
          <a:xfrm>
            <a:off x="8610600" y="6477000"/>
            <a:ext cx="464753" cy="304800"/>
          </a:xfrm>
          <a:prstGeom prst="rect">
            <a:avLst/>
          </a:prstGeom>
        </p:spPr>
        <p:txBody>
          <a:bodyPr/>
          <a:lstStyle/>
          <a:p>
            <a:pPr>
              <a:defRPr/>
            </a:pPr>
            <a:fld id="{1C1E728C-F1CA-46CE-B227-C2B60DF11340}" type="slidenum">
              <a:rPr lang="en-US" altLang="en-US" sz="1000" smtClean="0">
                <a:cs typeface="Arial" panose="020B0604020202020204" pitchFamily="34" charset="0"/>
              </a:rPr>
              <a:pPr>
                <a:defRPr/>
              </a:pPr>
              <a:t>70</a:t>
            </a:fld>
            <a:endParaRPr lang="en-US" altLang="en-US" sz="1000" dirty="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66284" y="975970"/>
            <a:ext cx="7211431" cy="4906060"/>
          </a:xfrm>
          <a:prstGeom prst="rect">
            <a:avLst/>
          </a:prstGeom>
        </p:spPr>
      </p:pic>
    </p:spTree>
    <p:extLst>
      <p:ext uri="{BB962C8B-B14F-4D97-AF65-F5344CB8AC3E}">
        <p14:creationId xmlns:p14="http://schemas.microsoft.com/office/powerpoint/2010/main" val="4117371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Tampa Housing Development corporation </a:t>
            </a:r>
          </a:p>
        </p:txBody>
      </p:sp>
      <p:sp>
        <p:nvSpPr>
          <p:cNvPr id="3" name="Rectangle 2"/>
          <p:cNvSpPr/>
          <p:nvPr/>
        </p:nvSpPr>
        <p:spPr>
          <a:xfrm>
            <a:off x="457200" y="591235"/>
            <a:ext cx="7342632" cy="1200329"/>
          </a:xfrm>
          <a:prstGeom prst="rect">
            <a:avLst/>
          </a:prstGeom>
          <a:solidFill>
            <a:schemeClr val="tx2"/>
          </a:solidFill>
        </p:spPr>
        <p:txBody>
          <a:bodyPr wrap="square">
            <a:spAutoFit/>
          </a:bodyPr>
          <a:lstStyle/>
          <a:p>
            <a:r>
              <a:rPr lang="en-US" sz="3600" b="1" dirty="0">
                <a:latin typeface="Baskerville Old Face" panose="02020602080505020303" pitchFamily="18" charset="0"/>
              </a:rPr>
              <a:t>On the day of the MOR,  </a:t>
            </a:r>
          </a:p>
          <a:p>
            <a:pPr algn="ctr"/>
            <a:r>
              <a:rPr lang="en-US" sz="3600" b="1" dirty="0">
                <a:latin typeface="Baskerville Old Face" panose="02020602080505020303" pitchFamily="18" charset="0"/>
              </a:rPr>
              <a:t>Be Present And Be </a:t>
            </a:r>
            <a:r>
              <a:rPr lang="en-US" sz="3600" b="1" dirty="0" smtClean="0">
                <a:latin typeface="Baskerville Old Face" panose="02020602080505020303" pitchFamily="18" charset="0"/>
              </a:rPr>
              <a:t>Ready!</a:t>
            </a:r>
            <a:endParaRPr lang="en-US" sz="3600" b="1" dirty="0"/>
          </a:p>
        </p:txBody>
      </p:sp>
      <p:sp>
        <p:nvSpPr>
          <p:cNvPr id="4" name="Rectangle 3"/>
          <p:cNvSpPr/>
          <p:nvPr/>
        </p:nvSpPr>
        <p:spPr>
          <a:xfrm>
            <a:off x="502920" y="1691640"/>
            <a:ext cx="7488936" cy="4062651"/>
          </a:xfrm>
          <a:prstGeom prst="rect">
            <a:avLst/>
          </a:prstGeom>
        </p:spPr>
        <p:txBody>
          <a:bodyPr wrap="square">
            <a:spAutoFit/>
          </a:bodyPr>
          <a:lstStyle/>
          <a:p>
            <a:endParaRPr lang="en-US" b="1" dirty="0"/>
          </a:p>
          <a:p>
            <a:pPr marL="228600" indent="-22860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 on-site during the </a:t>
            </a:r>
            <a:r>
              <a:rPr lang="en-US" sz="1600" dirty="0" smtClean="0">
                <a:latin typeface="Times New Roman" panose="02020603050405020304" pitchFamily="18" charset="0"/>
                <a:cs typeface="Times New Roman" panose="02020603050405020304" pitchFamily="18" charset="0"/>
              </a:rPr>
              <a:t>MOR</a:t>
            </a:r>
          </a:p>
          <a:p>
            <a:pPr marL="228600" indent="-2286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28600" indent="-22860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Have all requested documents ready and available for review at the start of the </a:t>
            </a:r>
            <a:r>
              <a:rPr lang="en-US" sz="1600" dirty="0" smtClean="0">
                <a:latin typeface="Times New Roman" panose="02020603050405020304" pitchFamily="18" charset="0"/>
                <a:cs typeface="Times New Roman" panose="02020603050405020304" pitchFamily="18" charset="0"/>
              </a:rPr>
              <a:t>MOR</a:t>
            </a:r>
          </a:p>
          <a:p>
            <a:pPr marL="228600" indent="-2286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28600" indent="-22860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Pull files </a:t>
            </a:r>
            <a:r>
              <a:rPr lang="en-US" sz="1600" dirty="0">
                <a:latin typeface="Times New Roman" panose="02020603050405020304" pitchFamily="18" charset="0"/>
                <a:cs typeface="Times New Roman" panose="02020603050405020304" pitchFamily="18" charset="0"/>
              </a:rPr>
              <a:t>and additional documents as </a:t>
            </a:r>
            <a:r>
              <a:rPr lang="en-US" sz="1600" dirty="0" smtClean="0">
                <a:latin typeface="Times New Roman" panose="02020603050405020304" pitchFamily="18" charset="0"/>
                <a:cs typeface="Times New Roman" panose="02020603050405020304" pitchFamily="18" charset="0"/>
              </a:rPr>
              <a:t>requested</a:t>
            </a:r>
          </a:p>
          <a:p>
            <a:pPr marL="228600" indent="-2286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28600" indent="-22860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Obtaining </a:t>
            </a:r>
            <a:r>
              <a:rPr lang="en-US" sz="1600" dirty="0">
                <a:latin typeface="Times New Roman" panose="02020603050405020304" pitchFamily="18" charset="0"/>
                <a:cs typeface="Times New Roman" panose="02020603050405020304" pitchFamily="18" charset="0"/>
              </a:rPr>
              <a:t>documents/information from the home/corporate office if </a:t>
            </a:r>
            <a:r>
              <a:rPr lang="en-US" sz="1600" dirty="0" smtClean="0">
                <a:latin typeface="Times New Roman" panose="02020603050405020304" pitchFamily="18" charset="0"/>
                <a:cs typeface="Times New Roman" panose="02020603050405020304" pitchFamily="18" charset="0"/>
              </a:rPr>
              <a:t>needed</a:t>
            </a:r>
          </a:p>
          <a:p>
            <a:pPr marL="228600" indent="-2286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28600" indent="-22860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 available and be prepared to answer any </a:t>
            </a:r>
            <a:r>
              <a:rPr lang="en-US" sz="1600" dirty="0" smtClean="0">
                <a:latin typeface="Times New Roman" panose="02020603050405020304" pitchFamily="18" charset="0"/>
                <a:cs typeface="Times New Roman" panose="02020603050405020304" pitchFamily="18" charset="0"/>
              </a:rPr>
              <a:t>questions</a:t>
            </a:r>
          </a:p>
          <a:p>
            <a:pPr marL="228600" indent="-2286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28600" indent="-22860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Participate in the questionnaire interview and be prepared to discuss or explain any item as </a:t>
            </a:r>
            <a:r>
              <a:rPr lang="en-US" sz="1600" dirty="0" smtClean="0">
                <a:latin typeface="Times New Roman" panose="02020603050405020304" pitchFamily="18" charset="0"/>
                <a:cs typeface="Times New Roman" panose="02020603050405020304" pitchFamily="18" charset="0"/>
              </a:rPr>
              <a:t>needed</a:t>
            </a:r>
          </a:p>
          <a:p>
            <a:pPr marL="228600" indent="-2286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28600" indent="-22860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 present </a:t>
            </a:r>
            <a:r>
              <a:rPr lang="en-US" sz="1600" dirty="0" smtClean="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participate in the close out meeting where the reviewer will discuss all preliminary results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857" y="5641923"/>
            <a:ext cx="1639060" cy="1216077"/>
          </a:xfrm>
          <a:prstGeom prst="rect">
            <a:avLst/>
          </a:prstGeom>
        </p:spPr>
      </p:pic>
    </p:spTree>
    <p:extLst>
      <p:ext uri="{BB962C8B-B14F-4D97-AF65-F5344CB8AC3E}">
        <p14:creationId xmlns:p14="http://schemas.microsoft.com/office/powerpoint/2010/main" val="1671190463"/>
      </p:ext>
    </p:extLst>
  </p:cSld>
  <p:clrMapOvr>
    <a:masterClrMapping/>
  </p:clrMapOvr>
  <p:transition spd="slow" advTm="43197">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4294967295"/>
          </p:nvPr>
        </p:nvSpPr>
        <p:spPr>
          <a:xfrm>
            <a:off x="8763000" y="6477000"/>
            <a:ext cx="312353" cy="304800"/>
          </a:xfrm>
          <a:prstGeom prst="rect">
            <a:avLst/>
          </a:prstGeom>
        </p:spPr>
        <p:txBody>
          <a:bodyPr/>
          <a:lstStyle/>
          <a:p>
            <a:pPr>
              <a:defRPr/>
            </a:pPr>
            <a:fld id="{1C1E728C-F1CA-46CE-B227-C2B60DF11340}" type="slidenum">
              <a:rPr lang="en-US" altLang="en-US" sz="1000" smtClean="0">
                <a:cs typeface="Arial" panose="020B0604020202020204" pitchFamily="34" charset="0"/>
              </a:rPr>
              <a:pPr>
                <a:defRPr/>
              </a:pPr>
              <a:t>9</a:t>
            </a:fld>
            <a:endParaRPr lang="en-US" altLang="en-US" sz="1000" dirty="0">
              <a:cs typeface="Arial" panose="020B0604020202020204" pitchFamily="34" charset="0"/>
            </a:endParaRPr>
          </a:p>
        </p:txBody>
      </p:sp>
      <p:sp>
        <p:nvSpPr>
          <p:cNvPr id="15" name="Title 29"/>
          <p:cNvSpPr>
            <a:spLocks noGrp="1"/>
          </p:cNvSpPr>
          <p:nvPr>
            <p:ph type="title"/>
          </p:nvPr>
        </p:nvSpPr>
        <p:spPr>
          <a:xfrm>
            <a:off x="8610600" y="457200"/>
            <a:ext cx="533400" cy="5791200"/>
          </a:xfrm>
        </p:spPr>
        <p:txBody>
          <a:bodyPr>
            <a:normAutofit/>
          </a:bodyPr>
          <a:lstStyle/>
          <a:p>
            <a:pPr algn="ctr">
              <a:defRPr/>
            </a:pPr>
            <a:r>
              <a:rPr lang="en-US" sz="2000" dirty="0" smtClean="0"/>
              <a:t>North Tampa Housing Development Corporation</a:t>
            </a:r>
            <a:endParaRPr lang="en-US" sz="2000" dirty="0"/>
          </a:p>
        </p:txBody>
      </p:sp>
      <p:sp>
        <p:nvSpPr>
          <p:cNvPr id="7" name="TextBox 6"/>
          <p:cNvSpPr txBox="1"/>
          <p:nvPr/>
        </p:nvSpPr>
        <p:spPr bwMode="auto">
          <a:xfrm>
            <a:off x="862148" y="1589869"/>
            <a:ext cx="6435634" cy="3139321"/>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6600" b="1" dirty="0" smtClean="0">
                <a:solidFill>
                  <a:srgbClr val="002060"/>
                </a:solidFill>
                <a:latin typeface="Baskerville Old Face" panose="02020602080505020303" pitchFamily="18" charset="0"/>
                <a:cs typeface="Arial" panose="020B0604020202020204" pitchFamily="34" charset="0"/>
              </a:rPr>
              <a:t>Overview of the Addendum C Documents</a:t>
            </a:r>
          </a:p>
        </p:txBody>
      </p:sp>
      <p:pic>
        <p:nvPicPr>
          <p:cNvPr id="2" name="Picture 1"/>
          <p:cNvPicPr>
            <a:picLocks noChangeAspect="1"/>
          </p:cNvPicPr>
          <p:nvPr/>
        </p:nvPicPr>
        <p:blipFill>
          <a:blip r:embed="rId3"/>
          <a:stretch>
            <a:fillRect/>
          </a:stretch>
        </p:blipFill>
        <p:spPr>
          <a:xfrm>
            <a:off x="1431646" y="4751160"/>
            <a:ext cx="3713932" cy="1890709"/>
          </a:xfrm>
          <a:prstGeom prst="rect">
            <a:avLst/>
          </a:prstGeom>
        </p:spPr>
      </p:pic>
    </p:spTree>
    <p:extLst>
      <p:ext uri="{BB962C8B-B14F-4D97-AF65-F5344CB8AC3E}">
        <p14:creationId xmlns:p14="http://schemas.microsoft.com/office/powerpoint/2010/main" val="527529392"/>
      </p:ext>
    </p:extLst>
  </p:cSld>
  <p:clrMapOvr>
    <a:masterClrMapping/>
  </p:clrMapOvr>
  <mc:AlternateContent xmlns:mc="http://schemas.openxmlformats.org/markup-compatibility/2006" xmlns:p14="http://schemas.microsoft.com/office/powerpoint/2010/main">
    <mc:Choice Requires="p14">
      <p:transition p14:dur="0" advTm="7905"/>
    </mc:Choice>
    <mc:Fallback xmlns="">
      <p:transition advTm="790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49&quot;&gt;&lt;object type=&quot;3&quot; unique_id=&quot;13502&quot;&gt;&lt;property id=&quot;20148&quot; value=&quot;5&quot;/&gt;&lt;property id=&quot;20300&quot; value=&quot;Slide 1 - &amp;quot;RENT ADJUSTMENTS TOOLS &amp;amp; TIPS&amp;quot;&quot;/&gt;&lt;property id=&quot;20307&quot; value=&quot;654&quot;/&gt;&lt;/object&gt;&lt;object type=&quot;3&quot; unique_id=&quot;13503&quot;&gt;&lt;property id=&quot;20148&quot; value=&quot;5&quot;/&gt;&lt;property id=&quot;20300&quot; value=&quot;Slide 2 - &amp;quot;North Tampa Housing Development Corporation&amp;quot;&quot;/&gt;&lt;property id=&quot;20307&quot; value=&quot;655&quot;/&gt;&lt;/object&gt;&lt;object type=&quot;3&quot; unique_id=&quot;13504&quot;&gt;&lt;property id=&quot;20148&quot; value=&quot;5&quot;/&gt;&lt;property id=&quot;20300&quot; value=&quot;Slide 3 - &amp;quot;North Tampa Housing Development Corporation&amp;quot;&quot;/&gt;&lt;property id=&quot;20307&quot; value=&quot;656&quot;/&gt;&lt;/object&gt;&lt;object type=&quot;3&quot; unique_id=&quot;13505&quot;&gt;&lt;property id=&quot;20148&quot; value=&quot;5&quot;/&gt;&lt;property id=&quot;20300&quot; value=&quot;Slide 4 - &amp;quot;North Tampa Housing Development Corporation&amp;quot;&quot;/&gt;&lt;property id=&quot;20307&quot; value=&quot;657&quot;/&gt;&lt;/object&gt;&lt;object type=&quot;3&quot; unique_id=&quot;13506&quot;&gt;&lt;property id=&quot;20148&quot; value=&quot;5&quot;/&gt;&lt;property id=&quot;20300&quot; value=&quot;Slide 5 - &amp;quot;POLL QUESTIONS&amp;quot;&quot;/&gt;&lt;property id=&quot;20307&quot; value=&quot;658&quot;/&gt;&lt;/object&gt;&lt;object type=&quot;3&quot; unique_id=&quot;13507&quot;&gt;&lt;property id=&quot;20148&quot; value=&quot;5&quot;/&gt;&lt;property id=&quot;20300&quot; value=&quot;Slide 6&quot;/&gt;&lt;property id=&quot;20307&quot; value=&quot;659&quot;/&gt;&lt;/object&gt;&lt;object type=&quot;3&quot; unique_id=&quot;13508&quot;&gt;&lt;property id=&quot;20148&quot; value=&quot;5&quot;/&gt;&lt;property id=&quot;20300&quot; value=&quot;Slide 7 - &amp;quot;North Tampa Housing Development Corporation&amp;quot;&quot;/&gt;&lt;property id=&quot;20307&quot; value=&quot;660&quot;/&gt;&lt;/object&gt;&lt;object type=&quot;3&quot; unique_id=&quot;13509&quot;&gt;&lt;property id=&quot;20148&quot; value=&quot;5&quot;/&gt;&lt;property id=&quot;20300&quot; value=&quot;Slide 8 - &amp;quot;North Tampa Housing Development Corporation&amp;quot;&quot;/&gt;&lt;property id=&quot;20307&quot; value=&quot;662&quot;/&gt;&lt;/object&gt;&lt;object type=&quot;3&quot; unique_id=&quot;13510&quot;&gt;&lt;property id=&quot;20148&quot; value=&quot;5&quot;/&gt;&lt;property id=&quot;20300&quot; value=&quot;Slide 9 - &amp;quot;North Tampa Housing Development Corporation&amp;quot;&quot;/&gt;&lt;property id=&quot;20307&quot; value=&quot;663&quot;/&gt;&lt;/object&gt;&lt;object type=&quot;3&quot; unique_id=&quot;13511&quot;&gt;&lt;property id=&quot;20148&quot; value=&quot;5&quot;/&gt;&lt;property id=&quot;20300&quot; value=&quot;Slide 10 - &amp;quot;Automatic OCAF Rent Increase&amp;quot;&quot;/&gt;&lt;property id=&quot;20307&quot; value=&quot;661&quot;/&gt;&lt;/object&gt;&lt;object type=&quot;3&quot; unique_id=&quot;13512&quot;&gt;&lt;property id=&quot;20148&quot; value=&quot;5&quot;/&gt;&lt;property id=&quot;20300&quot; value=&quot;Slide 11 - &amp;quot;Automatic OCAF Rent Increase&amp;quot;&quot;/&gt;&lt;property id=&quot;20307&quot; value=&quot;592&quot;/&gt;&lt;/object&gt;&lt;object type=&quot;3&quot; unique_id=&quot;13513&quot;&gt;&lt;property id=&quot;20148&quot; value=&quot;5&quot;/&gt;&lt;property id=&quot;20300&quot; value=&quot;Slide 12 - &amp;quot;Automatic OCAF Rent Increase&amp;quot;&quot;/&gt;&lt;property id=&quot;20307&quot; value=&quot;694&quot;/&gt;&lt;/object&gt;&lt;object type=&quot;3&quot; unique_id=&quot;13514&quot;&gt;&lt;property id=&quot;20148&quot; value=&quot;5&quot;/&gt;&lt;property id=&quot;20300&quot; value=&quot;Slide 13 - &amp;quot;Automatic OCAF Rent Increase&amp;quot;&quot;/&gt;&lt;property id=&quot;20307&quot; value=&quot;695&quot;/&gt;&lt;/object&gt;&lt;object type=&quot;3&quot; unique_id=&quot;13515&quot;&gt;&lt;property id=&quot;20148&quot; value=&quot;5&quot;/&gt;&lt;property id=&quot;20300&quot; value=&quot;Slide 14 - &amp;quot;Automatic OCAF Rent Increase&amp;quot;&quot;/&gt;&lt;property id=&quot;20307&quot; value=&quot;632&quot;/&gt;&lt;/object&gt;&lt;object type=&quot;3&quot; unique_id=&quot;13516&quot;&gt;&lt;property id=&quot;20148&quot; value=&quot;5&quot;/&gt;&lt;property id=&quot;20300&quot; value=&quot;Slide 15 - &amp;quot;Automatic OCAF Rent Increase&amp;quot;&quot;/&gt;&lt;property id=&quot;20307&quot; value=&quot;696&quot;/&gt;&lt;/object&gt;&lt;object type=&quot;3&quot; unique_id=&quot;13517&quot;&gt;&lt;property id=&quot;20148&quot; value=&quot;5&quot;/&gt;&lt;property id=&quot;20300&quot; value=&quot;Slide 16 - &amp;quot;Automatic OCAF Rent Increase&amp;quot;&quot;/&gt;&lt;property id=&quot;20307&quot; value=&quot;697&quot;/&gt;&lt;/object&gt;&lt;object type=&quot;3&quot; unique_id=&quot;13518&quot;&gt;&lt;property id=&quot;20148&quot; value=&quot;5&quot;/&gt;&lt;property id=&quot;20300&quot; value=&quot;Slide 17 - &amp;quot;Automatic OCAF Rent Increase&amp;quot;&quot;/&gt;&lt;property id=&quot;20307&quot; value=&quot;717&quot;/&gt;&lt;/object&gt;&lt;object type=&quot;3&quot; unique_id=&quot;13519&quot;&gt;&lt;property id=&quot;20148&quot; value=&quot;5&quot;/&gt;&lt;property id=&quot;20300&quot; value=&quot;Slide 18 - &amp;quot;Automatic OCAF Rent Increase&amp;quot;&quot;/&gt;&lt;property id=&quot;20307&quot; value=&quot;698&quot;/&gt;&lt;/object&gt;&lt;object type=&quot;3&quot; unique_id=&quot;13520&quot;&gt;&lt;property id=&quot;20148&quot; value=&quot;5&quot;/&gt;&lt;property id=&quot;20300&quot; value=&quot;Slide 19 - &amp;quot;Automatic OCAF Rent Increase&amp;quot;&quot;/&gt;&lt;property id=&quot;20307&quot; value=&quot;699&quot;/&gt;&lt;/object&gt;&lt;object type=&quot;3&quot; unique_id=&quot;13521&quot;&gt;&lt;property id=&quot;20148&quot; value=&quot;5&quot;/&gt;&lt;property id=&quot;20300&quot; value=&quot;Slide 20 - &amp;quot;Automatic OCAF Rent Increase&amp;quot;&quot;/&gt;&lt;property id=&quot;20307&quot; value=&quot;700&quot;/&gt;&lt;/object&gt;&lt;object type=&quot;3&quot; unique_id=&quot;13522&quot;&gt;&lt;property id=&quot;20148&quot; value=&quot;5&quot;/&gt;&lt;property id=&quot;20300&quot; value=&quot;Slide 21 - &amp;quot;Automatic OCAF Rent Increase&amp;quot;&quot;/&gt;&lt;property id=&quot;20307&quot; value=&quot;701&quot;/&gt;&lt;/object&gt;&lt;object type=&quot;3&quot; unique_id=&quot;13523&quot;&gt;&lt;property id=&quot;20148&quot; value=&quot;5&quot;/&gt;&lt;property id=&quot;20300&quot; value=&quot;Slide 22 - &amp;quot;Automatic OCAF Rent Increase&amp;quot;&quot;/&gt;&lt;property id=&quot;20307&quot; value=&quot;702&quot;/&gt;&lt;/object&gt;&lt;object type=&quot;3&quot; unique_id=&quot;13524&quot;&gt;&lt;property id=&quot;20148&quot; value=&quot;5&quot;/&gt;&lt;property id=&quot;20300&quot; value=&quot;Slide 23 - &amp;quot;Automatic OCAF Rent Increase&amp;quot;&quot;/&gt;&lt;property id=&quot;20307&quot; value=&quot;703&quot;/&gt;&lt;/object&gt;&lt;object type=&quot;3&quot; unique_id=&quot;13525&quot;&gt;&lt;property id=&quot;20148&quot; value=&quot;5&quot;/&gt;&lt;property id=&quot;20300&quot; value=&quot;Slide 24 - &amp;quot;Automatic OCAF Rent Increase&amp;quot;&quot;/&gt;&lt;property id=&quot;20307&quot; value=&quot;704&quot;/&gt;&lt;/object&gt;&lt;object type=&quot;3&quot; unique_id=&quot;13526&quot;&gt;&lt;property id=&quot;20148&quot; value=&quot;5&quot;/&gt;&lt;property id=&quot;20300&quot; value=&quot;Slide 25 - &amp;quot;Automatic OCAF Rent Increase&amp;quot;&quot;/&gt;&lt;property id=&quot;20307&quot; value=&quot;705&quot;/&gt;&lt;/object&gt;&lt;object type=&quot;3&quot; unique_id=&quot;13527&quot;&gt;&lt;property id=&quot;20148&quot; value=&quot;5&quot;/&gt;&lt;property id=&quot;20300&quot; value=&quot;Slide 26 - &amp;quot;Manual OCAF Rent Increase&amp;quot;&quot;/&gt;&lt;property id=&quot;20307&quot; value=&quot;714&quot;/&gt;&lt;/object&gt;&lt;object type=&quot;3&quot; unique_id=&quot;13528&quot;&gt;&lt;property id=&quot;20148&quot; value=&quot;5&quot;/&gt;&lt;property id=&quot;20300&quot; value=&quot;Slide 27 - &amp;quot;Manual OCAF Rent Increase&amp;quot;&quot;/&gt;&lt;property id=&quot;20307&quot; value=&quot;635&quot;/&gt;&lt;/object&gt;&lt;object type=&quot;3&quot; unique_id=&quot;13529&quot;&gt;&lt;property id=&quot;20148&quot; value=&quot;5&quot;/&gt;&lt;property id=&quot;20300&quot; value=&quot;Slide 28 - &amp;quot;Manual OCAF Rent Increase&amp;quot;&quot;/&gt;&lt;property id=&quot;20307&quot; value=&quot;636&quot;/&gt;&lt;/object&gt;&lt;object type=&quot;3&quot; unique_id=&quot;13530&quot;&gt;&lt;property id=&quot;20148&quot; value=&quot;5&quot;/&gt;&lt;property id=&quot;20300&quot; value=&quot;Slide 29 - &amp;quot;Manual OCAF Rent Increase&amp;quot;&quot;/&gt;&lt;property id=&quot;20307&quot; value=&quot;637&quot;/&gt;&lt;/object&gt;&lt;object type=&quot;3&quot; unique_id=&quot;13531&quot;&gt;&lt;property id=&quot;20148&quot; value=&quot;5&quot;/&gt;&lt;property id=&quot;20300&quot; value=&quot;Slide 30 - &amp;quot;Manual OCAF Rent Increase&amp;quot;&quot;/&gt;&lt;property id=&quot;20307&quot; value=&quot;639&quot;/&gt;&lt;/object&gt;&lt;object type=&quot;3&quot; unique_id=&quot;13532&quot;&gt;&lt;property id=&quot;20148&quot; value=&quot;5&quot;/&gt;&lt;property id=&quot;20300&quot; value=&quot;Slide 31 - &amp;quot;Manual OCAF Rent Increase&amp;quot;&quot;/&gt;&lt;property id=&quot;20307&quot; value=&quot;640&quot;/&gt;&lt;/object&gt;&lt;object type=&quot;3&quot; unique_id=&quot;13533&quot;&gt;&lt;property id=&quot;20148&quot; value=&quot;5&quot;/&gt;&lt;property id=&quot;20300&quot; value=&quot;Slide 32 - &amp;quot;Manual OCAF Rent Increase&amp;quot;&quot;/&gt;&lt;property id=&quot;20307&quot; value=&quot;719&quot;/&gt;&lt;/object&gt;&lt;object type=&quot;3&quot; unique_id=&quot;13534&quot;&gt;&lt;property id=&quot;20148&quot; value=&quot;5&quot;/&gt;&lt;property id=&quot;20300&quot; value=&quot;Slide 33 - &amp;quot;Manual OCAF Rent Increase&amp;quot;&quot;/&gt;&lt;property id=&quot;20307&quot; value=&quot;718&quot;/&gt;&lt;/object&gt;&lt;object type=&quot;3&quot; unique_id=&quot;13535&quot;&gt;&lt;property id=&quot;20148&quot; value=&quot;5&quot;/&gt;&lt;property id=&quot;20300&quot; value=&quot;Slide 34 - &amp;quot;Manual OCAF Rent Increase&amp;quot;&quot;/&gt;&lt;property id=&quot;20307&quot; value=&quot;641&quot;/&gt;&lt;/object&gt;&lt;object type=&quot;3&quot; unique_id=&quot;13536&quot;&gt;&lt;property id=&quot;20148&quot; value=&quot;5&quot;/&gt;&lt;property id=&quot;20300&quot; value=&quot;Slide 35 - &amp;quot;Manual OCAF Rent Increase&amp;quot;&quot;/&gt;&lt;property id=&quot;20307&quot; value=&quot;642&quot;/&gt;&lt;/object&gt;&lt;object type=&quot;3&quot; unique_id=&quot;13537&quot;&gt;&lt;property id=&quot;20148&quot; value=&quot;5&quot;/&gt;&lt;property id=&quot;20300&quot; value=&quot;Slide 36 - &amp;quot;Manual OCAF Rent Increase&amp;quot;&quot;/&gt;&lt;property id=&quot;20307&quot; value=&quot;643&quot;/&gt;&lt;/object&gt;&lt;object type=&quot;3&quot; unique_id=&quot;13538&quot;&gt;&lt;property id=&quot;20148&quot; value=&quot;5&quot;/&gt;&lt;property id=&quot;20300&quot; value=&quot;Slide 37 - &amp;quot;Manual OCAF Rent Increase&amp;quot;&quot;/&gt;&lt;property id=&quot;20307&quot; value=&quot;644&quot;/&gt;&lt;/object&gt;&lt;object type=&quot;3&quot; unique_id=&quot;13539&quot;&gt;&lt;property id=&quot;20148&quot; value=&quot;5&quot;/&gt;&lt;property id=&quot;20300&quot; value=&quot;Slide 38 - &amp;quot;Manual OCAF Rent Increase&amp;quot;&quot;/&gt;&lt;property id=&quot;20307&quot; value=&quot;653&quot;/&gt;&lt;/object&gt;&lt;object type=&quot;3&quot; unique_id=&quot;13540&quot;&gt;&lt;property id=&quot;20148&quot; value=&quot;5&quot;/&gt;&lt;property id=&quot;20300&quot; value=&quot;Slide 39 - &amp;quot;Manual OCAF Rent Increase&amp;quot;&quot;/&gt;&lt;property id=&quot;20307&quot; value=&quot;646&quot;/&gt;&lt;/object&gt;&lt;object type=&quot;3&quot; unique_id=&quot;13541&quot;&gt;&lt;property id=&quot;20148&quot; value=&quot;5&quot;/&gt;&lt;property id=&quot;20300&quot; value=&quot;Slide 40 - &amp;quot;Manual OCAF Rent Increase&amp;quot;&quot;/&gt;&lt;property id=&quot;20307&quot; value=&quot;645&quot;/&gt;&lt;/object&gt;&lt;object type=&quot;3&quot; unique_id=&quot;13542&quot;&gt;&lt;property id=&quot;20148&quot; value=&quot;5&quot;/&gt;&lt;property id=&quot;20300&quot; value=&quot;Slide 41 - &amp;quot;Manual OCAF Rent Increase&amp;quot;&quot;/&gt;&lt;property id=&quot;20307&quot; value=&quot;652&quot;/&gt;&lt;/object&gt;&lt;object type=&quot;3&quot; unique_id=&quot;13543&quot;&gt;&lt;property id=&quot;20148&quot; value=&quot;5&quot;/&gt;&lt;property id=&quot;20300&quot; value=&quot;Slide 42 - &amp;quot;Manual OCAF Rent Increase&amp;quot;&quot;/&gt;&lt;property id=&quot;20307&quot; value=&quot;648&quot;/&gt;&lt;/object&gt;&lt;object type=&quot;3&quot; unique_id=&quot;13544&quot;&gt;&lt;property id=&quot;20148&quot; value=&quot;5&quot;/&gt;&lt;property id=&quot;20300&quot; value=&quot;Slide 43 - &amp;quot;Manual OCAF Rent Increase&amp;quot;&quot;/&gt;&lt;property id=&quot;20307&quot; value=&quot;650&quot;/&gt;&lt;/object&gt;&lt;object type=&quot;3&quot; unique_id=&quot;13545&quot;&gt;&lt;property id=&quot;20148&quot; value=&quot;5&quot;/&gt;&lt;property id=&quot;20300&quot; value=&quot;Slide 44 - &amp;quot;Manual OCAF Rent Increase&amp;quot;&quot;/&gt;&lt;property id=&quot;20307&quot; value=&quot;651&quot;/&gt;&lt;/object&gt;&lt;object type=&quot;3&quot; unique_id=&quot;13546&quot;&gt;&lt;property id=&quot;20148&quot; value=&quot;5&quot;/&gt;&lt;property id=&quot;20300&quot; value=&quot;Slide 45 - &amp;quot;Mark to Comparable Rents&amp;quot;&quot;/&gt;&lt;property id=&quot;20307&quot; value=&quot;715&quot;/&gt;&lt;/object&gt;&lt;object type=&quot;3&quot; unique_id=&quot;13547&quot;&gt;&lt;property id=&quot;20148&quot; value=&quot;5&quot;/&gt;&lt;property id=&quot;20300&quot; value=&quot;Slide 46 - &amp;quot;Mark to Comparable Rents&amp;quot;&quot;/&gt;&lt;property id=&quot;20307&quot; value=&quot;665&quot;/&gt;&lt;/object&gt;&lt;object type=&quot;3&quot; unique_id=&quot;13548&quot;&gt;&lt;property id=&quot;20148&quot; value=&quot;5&quot;/&gt;&lt;property id=&quot;20300&quot; value=&quot;Slide 47 - &amp;quot;Mark to Comparable Rents&amp;quot;&quot;/&gt;&lt;property id=&quot;20307&quot; value=&quot;666&quot;/&gt;&lt;/object&gt;&lt;object type=&quot;3&quot; unique_id=&quot;13549&quot;&gt;&lt;property id=&quot;20148&quot; value=&quot;5&quot;/&gt;&lt;property id=&quot;20300&quot; value=&quot;Slide 48 - &amp;quot;Mark to Comparable Rents&amp;quot;&quot;/&gt;&lt;property id=&quot;20307&quot; value=&quot;667&quot;/&gt;&lt;/object&gt;&lt;object type=&quot;3&quot; unique_id=&quot;13550&quot;&gt;&lt;property id=&quot;20148&quot; value=&quot;5&quot;/&gt;&lt;property id=&quot;20300&quot; value=&quot;Slide 49 - &amp;quot;Mark to Comparable Rents&amp;quot;&quot;/&gt;&lt;property id=&quot;20307&quot; value=&quot;668&quot;/&gt;&lt;/object&gt;&lt;object type=&quot;3&quot; unique_id=&quot;13551&quot;&gt;&lt;property id=&quot;20148&quot; value=&quot;5&quot;/&gt;&lt;property id=&quot;20300&quot; value=&quot;Slide 50 - &amp;quot;Mark to Comparable Rents&amp;quot;&quot;/&gt;&lt;property id=&quot;20307&quot; value=&quot;669&quot;/&gt;&lt;/object&gt;&lt;object type=&quot;3&quot; unique_id=&quot;13552&quot;&gt;&lt;property id=&quot;20148&quot; value=&quot;5&quot;/&gt;&lt;property id=&quot;20300&quot; value=&quot;Slide 51 - &amp;quot;Mark to Comparable Rents&amp;quot;&quot;/&gt;&lt;property id=&quot;20307&quot; value=&quot;670&quot;/&gt;&lt;/object&gt;&lt;object type=&quot;3&quot; unique_id=&quot;13553&quot;&gt;&lt;property id=&quot;20148&quot; value=&quot;5&quot;/&gt;&lt;property id=&quot;20300&quot; value=&quot;Slide 52 - &amp;quot;Mark to Comparable Rents&amp;quot;&quot;/&gt;&lt;property id=&quot;20307&quot; value=&quot;671&quot;/&gt;&lt;/object&gt;&lt;object type=&quot;3&quot; unique_id=&quot;13554&quot;&gt;&lt;property id=&quot;20148&quot; value=&quot;5&quot;/&gt;&lt;property id=&quot;20300&quot; value=&quot;Slide 53 - &amp;quot;Mark to Comparable Rents&amp;quot;&quot;/&gt;&lt;property id=&quot;20307&quot; value=&quot;672&quot;/&gt;&lt;/object&gt;&lt;object type=&quot;3&quot; unique_id=&quot;13555&quot;&gt;&lt;property id=&quot;20148&quot; value=&quot;5&quot;/&gt;&lt;property id=&quot;20300&quot; value=&quot;Slide 54 - &amp;quot;Mark to Comparable Rents&amp;quot;&quot;/&gt;&lt;property id=&quot;20307&quot; value=&quot;673&quot;/&gt;&lt;/object&gt;&lt;object type=&quot;3&quot; unique_id=&quot;13556&quot;&gt;&lt;property id=&quot;20148&quot; value=&quot;5&quot;/&gt;&lt;property id=&quot;20300&quot; value=&quot;Slide 55 - &amp;quot;Mark to Comparable Rents&amp;quot;&quot;/&gt;&lt;property id=&quot;20307&quot; value=&quot;674&quot;/&gt;&lt;/object&gt;&lt;object type=&quot;3&quot; unique_id=&quot;13557&quot;&gt;&lt;property id=&quot;20148&quot; value=&quot;5&quot;/&gt;&lt;property id=&quot;20300&quot; value=&quot;Slide 56 - &amp;quot;Mark to Comparable Rents&amp;quot;&quot;/&gt;&lt;property id=&quot;20307&quot; value=&quot;675&quot;/&gt;&lt;/object&gt;&lt;object type=&quot;3&quot; unique_id=&quot;13558&quot;&gt;&lt;property id=&quot;20148&quot; value=&quot;5&quot;/&gt;&lt;property id=&quot;20300&quot; value=&quot;Slide 57 - &amp;quot;Mark to Comparable Rents&amp;quot;&quot;/&gt;&lt;property id=&quot;20307&quot; value=&quot;676&quot;/&gt;&lt;/object&gt;&lt;object type=&quot;3&quot; unique_id=&quot;13559&quot;&gt;&lt;property id=&quot;20148&quot; value=&quot;5&quot;/&gt;&lt;property id=&quot;20300&quot; value=&quot;Slide 59 - &amp;quot;Mark to Comparable Rents&amp;quot;&quot;/&gt;&lt;property id=&quot;20307&quot; value=&quot;677&quot;/&gt;&lt;/object&gt;&lt;object type=&quot;3&quot; unique_id=&quot;13560&quot;&gt;&lt;property id=&quot;20148&quot; value=&quot;5&quot;/&gt;&lt;property id=&quot;20300&quot; value=&quot;Slide 60 - &amp;quot;Mark to Comparable Rents&amp;quot;&quot;/&gt;&lt;property id=&quot;20307&quot; value=&quot;678&quot;/&gt;&lt;/object&gt;&lt;object type=&quot;3&quot; unique_id=&quot;13561&quot;&gt;&lt;property id=&quot;20148&quot; value=&quot;5&quot;/&gt;&lt;property id=&quot;20300&quot; value=&quot;Slide 61&quot;/&gt;&lt;property id=&quot;20307&quot; value=&quot;716&quot;/&gt;&lt;/object&gt;&lt;object type=&quot;3&quot; unique_id=&quot;13562&quot;&gt;&lt;property id=&quot;20148&quot; value=&quot;5&quot;/&gt;&lt;property id=&quot;20300&quot; value=&quot;Slide 62 - &amp;quot;Utility Analysis&amp;quot;&quot;/&gt;&lt;property id=&quot;20307&quot; value=&quot;679&quot;/&gt;&lt;/object&gt;&lt;object type=&quot;3&quot; unique_id=&quot;13563&quot;&gt;&lt;property id=&quot;20148&quot; value=&quot;5&quot;/&gt;&lt;property id=&quot;20300&quot; value=&quot;Slide 63&quot;/&gt;&lt;property id=&quot;20307&quot; value=&quot;680&quot;/&gt;&lt;/object&gt;&lt;object type=&quot;3&quot; unique_id=&quot;13564&quot;&gt;&lt;property id=&quot;20148&quot; value=&quot;5&quot;/&gt;&lt;property id=&quot;20300&quot; value=&quot;Slide 64&quot;/&gt;&lt;property id=&quot;20307&quot; value=&quot;706&quot;/&gt;&lt;/object&gt;&lt;object type=&quot;3&quot; unique_id=&quot;13565&quot;&gt;&lt;property id=&quot;20148&quot; value=&quot;5&quot;/&gt;&lt;property id=&quot;20300&quot; value=&quot;Slide 65&quot;/&gt;&lt;property id=&quot;20307&quot; value=&quot;682&quot;/&gt;&lt;/object&gt;&lt;object type=&quot;3&quot; unique_id=&quot;13566&quot;&gt;&lt;property id=&quot;20148&quot; value=&quot;5&quot;/&gt;&lt;property id=&quot;20300&quot; value=&quot;Slide 66 - &amp;quot;Sample Size Requirements&amp;quot;&quot;/&gt;&lt;property id=&quot;20307&quot; value=&quot;707&quot;/&gt;&lt;/object&gt;&lt;object type=&quot;3&quot; unique_id=&quot;13567&quot;&gt;&lt;property id=&quot;20148&quot; value=&quot;5&quot;/&gt;&lt;property id=&quot;20300&quot; value=&quot;Slide 67&quot;/&gt;&lt;property id=&quot;20307&quot; value=&quot;684&quot;/&gt;&lt;/object&gt;&lt;object type=&quot;3&quot; unique_id=&quot;13568&quot;&gt;&lt;property id=&quot;20148&quot; value=&quot;5&quot;/&gt;&lt;property id=&quot;20300&quot; value=&quot;Slide 68&quot;/&gt;&lt;property id=&quot;20307&quot; value=&quot;708&quot;/&gt;&lt;/object&gt;&lt;object type=&quot;3&quot; unique_id=&quot;13569&quot;&gt;&lt;property id=&quot;20148&quot; value=&quot;5&quot;/&gt;&lt;property id=&quot;20300&quot; value=&quot;Slide 69&quot;/&gt;&lt;property id=&quot;20307&quot; value=&quot;709&quot;/&gt;&lt;/object&gt;&lt;object type=&quot;3&quot; unique_id=&quot;13570&quot;&gt;&lt;property id=&quot;20148&quot; value=&quot;5&quot;/&gt;&lt;property id=&quot;20300&quot; value=&quot;Slide 70&quot;/&gt;&lt;property id=&quot;20307&quot; value=&quot;710&quot;/&gt;&lt;/object&gt;&lt;object type=&quot;3&quot; unique_id=&quot;13571&quot;&gt;&lt;property id=&quot;20148&quot; value=&quot;5&quot;/&gt;&lt;property id=&quot;20300&quot; value=&quot;Slide 71 - &amp;quot;Utility Adjustment Factor (UAF)&amp;quot;&quot;/&gt;&lt;property id=&quot;20307&quot; value=&quot;711&quot;/&gt;&lt;/object&gt;&lt;object type=&quot;3&quot; unique_id=&quot;13572&quot;&gt;&lt;property id=&quot;20148&quot; value=&quot;5&quot;/&gt;&lt;property id=&quot;20300&quot; value=&quot;Slide 72&quot;/&gt;&lt;property id=&quot;20307&quot; value=&quot;689&quot;/&gt;&lt;/object&gt;&lt;object type=&quot;3&quot; unique_id=&quot;13573&quot;&gt;&lt;property id=&quot;20148&quot; value=&quot;5&quot;/&gt;&lt;property id=&quot;20300&quot; value=&quot;Slide 73&quot;/&gt;&lt;property id=&quot;20307&quot; value=&quot;712&quot;/&gt;&lt;/object&gt;&lt;object type=&quot;3&quot; unique_id=&quot;13574&quot;&gt;&lt;property id=&quot;20148&quot; value=&quot;5&quot;/&gt;&lt;property id=&quot;20300&quot; value=&quot;Slide 74&quot;/&gt;&lt;property id=&quot;20307&quot; value=&quot;713&quot;/&gt;&lt;/object&gt;&lt;object type=&quot;3&quot; unique_id=&quot;13575&quot;&gt;&lt;property id=&quot;20148&quot; value=&quot;5&quot;/&gt;&lt;property id=&quot;20300&quot; value=&quot;Slide 75&quot;/&gt;&lt;property id=&quot;20307&quot; value=&quot;692&quot;/&gt;&lt;/object&gt;&lt;object type=&quot;3&quot; unique_id=&quot;13576&quot;&gt;&lt;property id=&quot;20148&quot; value=&quot;5&quot;/&gt;&lt;property id=&quot;20300&quot; value=&quot;Slide 76&quot;/&gt;&lt;property id=&quot;20307&quot; value=&quot;693&quot;/&gt;&lt;/object&gt;&lt;object type=&quot;3&quot; unique_id=&quot;15172&quot;&gt;&lt;property id=&quot;20148&quot; value=&quot;5&quot;/&gt;&lt;property id=&quot;20300&quot; value=&quot;Slide 58 - &amp;quot;Mark to Comparable Rents&amp;quot;&quot;/&gt;&lt;property id=&quot;20307&quot; value=&quot;720&quot;/&gt;&lt;/object&gt;&lt;/object&gt;&lt;object type=&quot;8&quot; unique_id=&quot;10369&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_wAO7LJRE.Y.L.htz5.Bg"/>
</p:tagLst>
</file>

<file path=ppt/theme/theme1.xml><?xml version="1.0" encoding="utf-8"?>
<a:theme xmlns:a="http://schemas.openxmlformats.org/drawingml/2006/main" name="NTHDC_Template">
  <a:themeElements>
    <a:clrScheme name="Custom 4">
      <a:dk1>
        <a:sysClr val="windowText" lastClr="000000"/>
      </a:dk1>
      <a:lt1>
        <a:sysClr val="window" lastClr="FFFFFF"/>
      </a:lt1>
      <a:dk2>
        <a:srgbClr val="FDF2C7"/>
      </a:dk2>
      <a:lt2>
        <a:srgbClr val="FBD443"/>
      </a:lt2>
      <a:accent1>
        <a:srgbClr val="FBD443"/>
      </a:accent1>
      <a:accent2>
        <a:srgbClr val="F9D859"/>
      </a:accent2>
      <a:accent3>
        <a:srgbClr val="F9D859"/>
      </a:accent3>
      <a:accent4>
        <a:srgbClr val="FCEFBC"/>
      </a:accent4>
      <a:accent5>
        <a:srgbClr val="F9D859"/>
      </a:accent5>
      <a:accent6>
        <a:srgbClr val="FBD44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txDef>
      <a:spPr bwMode="auto">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b" anchorCtr="0" compatLnSpc="1">
        <a:prstTxWarp prst="textNoShape">
          <a:avLst/>
        </a:prstTxWarp>
        <a:spAutoFit/>
      </a:bodyPr>
      <a:lstStyle>
        <a:defPPr>
          <a:defRPr sz="2800" b="0" dirty="0" smtClean="0">
            <a:latin typeface="Arial" panose="020B0604020202020204" pitchFamily="34" charset="0"/>
            <a:cs typeface="Arial" panose="020B0604020202020204" pitchFamily="34" charset="0"/>
          </a:defRPr>
        </a:defPPr>
      </a:lstStyle>
      <a:style>
        <a:lnRef idx="0">
          <a:scrgbClr r="0" g="0" b="0"/>
        </a:lnRef>
        <a:fillRef idx="0">
          <a:scrgbClr r="0" g="0" b="0"/>
        </a:fillRef>
        <a:effectRef idx="0">
          <a:scrgbClr r="0" g="0" b="0"/>
        </a:effectRef>
        <a:fontRef idx="minor">
          <a:schemeClr val="lt1"/>
        </a:fontRef>
      </a: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106791</TotalTime>
  <Words>5782</Words>
  <Application>Microsoft Office PowerPoint</Application>
  <PresentationFormat>On-screen Show (4:3)</PresentationFormat>
  <Paragraphs>628</Paragraphs>
  <Slides>70</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Arial-BoldMT</vt:lpstr>
      <vt:lpstr>Baskerville Old Face</vt:lpstr>
      <vt:lpstr>Calibri</vt:lpstr>
      <vt:lpstr>Courier New</vt:lpstr>
      <vt:lpstr>Times New Roman</vt:lpstr>
      <vt:lpstr>Verdana</vt:lpstr>
      <vt:lpstr>Wingdings</vt:lpstr>
      <vt:lpstr>NTHDC_Template</vt:lpstr>
      <vt:lpstr> Successfully Preparing Daily For Your MOR </vt:lpstr>
      <vt:lpstr>Introductions</vt:lpstr>
      <vt:lpstr>North Tampa Housing Development corporation </vt:lpstr>
      <vt:lpstr>North Tampa Housing Development corporation </vt:lpstr>
      <vt:lpstr>North Tampa Housing Development Corporation</vt:lpstr>
      <vt:lpstr>PowerPoint Presentation</vt:lpstr>
      <vt:lpstr>North Tampa Housing Development Corporation</vt:lpstr>
      <vt:lpstr>North Tampa Housing Development corporation </vt:lpstr>
      <vt:lpstr>North Tampa Housing Development Corporation</vt:lpstr>
      <vt:lpstr>PowerPoint Presentation</vt:lpstr>
      <vt:lpstr>North Tampa Housing Development Corporation</vt:lpstr>
      <vt:lpstr>North Tampa housing development corporation</vt:lpstr>
      <vt:lpstr>Current Waiting List</vt:lpstr>
      <vt:lpstr>Current Waiting List</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PowerPoint Presentation</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What do we look for during an MOR  in an area that is easily accessible to the tenants? </vt:lpstr>
      <vt:lpstr>North Tampa Housing Development corporation </vt:lpstr>
      <vt:lpstr>North Tampa Housing Development corporation </vt:lpstr>
      <vt:lpstr>North Tampa Housing Development Corporation</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 </vt:lpstr>
      <vt:lpstr>North Tampa Housing Development Corporation</vt:lpstr>
      <vt:lpstr>North Tampa Housing Development Corporation</vt:lpstr>
    </vt:vector>
  </TitlesOfParts>
  <Company>CGI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40 pts</dc:title>
  <dc:creator>Layla  Hayavi</dc:creator>
  <cp:lastModifiedBy>Rebecca Kuntz</cp:lastModifiedBy>
  <cp:revision>1697</cp:revision>
  <cp:lastPrinted>2022-04-19T17:57:06Z</cp:lastPrinted>
  <dcterms:created xsi:type="dcterms:W3CDTF">2007-06-29T10:23:00Z</dcterms:created>
  <dcterms:modified xsi:type="dcterms:W3CDTF">2023-04-13T14:35:56Z</dcterms:modified>
</cp:coreProperties>
</file>